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384" r:id="rId3"/>
    <p:sldId id="383" r:id="rId4"/>
    <p:sldId id="385" r:id="rId5"/>
    <p:sldId id="386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Maria Karolina Losell" initials="SMKL" lastIdx="5" clrIdx="0">
    <p:extLst>
      <p:ext uri="{19B8F6BF-5375-455C-9EA6-DF929625EA0E}">
        <p15:presenceInfo xmlns:p15="http://schemas.microsoft.com/office/powerpoint/2012/main" userId="S::p242kal@fspa.myntet.se::73d52443-b2ad-4fa5-9c37-c7199983ca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DCACB-286F-49DE-ACED-C550B1A4F4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D1F216-279F-41D0-B9B5-C7832E1C029C}">
      <dgm:prSet/>
      <dgm:spPr/>
      <dgm:t>
        <a:bodyPr/>
        <a:lstStyle/>
        <a:p>
          <a:r>
            <a:rPr lang="en-US" b="1" i="1"/>
            <a:t>Förening som ansöker - inte person</a:t>
          </a:r>
          <a:endParaRPr lang="en-US"/>
        </a:p>
      </dgm:t>
    </dgm:pt>
    <dgm:pt modelId="{3DD30D2A-0CC1-4FD2-8E86-2EA6C7F8D3B0}" type="parTrans" cxnId="{CED6E3D4-3869-47DC-B6E2-D2B715B92CC8}">
      <dgm:prSet/>
      <dgm:spPr/>
      <dgm:t>
        <a:bodyPr/>
        <a:lstStyle/>
        <a:p>
          <a:endParaRPr lang="en-US"/>
        </a:p>
      </dgm:t>
    </dgm:pt>
    <dgm:pt modelId="{0B5494CB-F1EB-4C12-BF61-1268031B5D3A}" type="sibTrans" cxnId="{CED6E3D4-3869-47DC-B6E2-D2B715B92CC8}">
      <dgm:prSet/>
      <dgm:spPr/>
      <dgm:t>
        <a:bodyPr/>
        <a:lstStyle/>
        <a:p>
          <a:endParaRPr lang="en-US"/>
        </a:p>
      </dgm:t>
    </dgm:pt>
    <dgm:pt modelId="{2CFCFAE3-A7CC-4890-B4F3-EFABCDC90076}">
      <dgm:prSet/>
      <dgm:spPr/>
      <dgm:t>
        <a:bodyPr/>
        <a:lstStyle/>
        <a:p>
          <a:r>
            <a:rPr lang="en-US" b="1" i="1"/>
            <a:t>Sök till projekt- aktivitet eller lokal - inte till lön</a:t>
          </a:r>
          <a:endParaRPr lang="en-US"/>
        </a:p>
      </dgm:t>
    </dgm:pt>
    <dgm:pt modelId="{B76CE99F-5718-4011-9F33-8ED025B1002C}" type="parTrans" cxnId="{1DC82EEE-B225-4BFD-82D9-BF9FADAE69A8}">
      <dgm:prSet/>
      <dgm:spPr/>
      <dgm:t>
        <a:bodyPr/>
        <a:lstStyle/>
        <a:p>
          <a:endParaRPr lang="en-US"/>
        </a:p>
      </dgm:t>
    </dgm:pt>
    <dgm:pt modelId="{DF394B3B-0970-4EC4-BDAD-D5A166E3F939}" type="sibTrans" cxnId="{1DC82EEE-B225-4BFD-82D9-BF9FADAE69A8}">
      <dgm:prSet/>
      <dgm:spPr/>
      <dgm:t>
        <a:bodyPr/>
        <a:lstStyle/>
        <a:p>
          <a:endParaRPr lang="en-US"/>
        </a:p>
      </dgm:t>
    </dgm:pt>
    <dgm:pt modelId="{38D4BE03-DA54-4B13-9C22-A31D8B45FDFD}">
      <dgm:prSet/>
      <dgm:spPr/>
      <dgm:t>
        <a:bodyPr/>
        <a:lstStyle/>
        <a:p>
          <a:r>
            <a:rPr lang="en-US" b="1" i="1"/>
            <a:t>Sök till projekt som gynnar många i Roslagen</a:t>
          </a:r>
          <a:endParaRPr lang="en-US"/>
        </a:p>
      </dgm:t>
    </dgm:pt>
    <dgm:pt modelId="{DD6C7EFD-4BF7-42C1-896A-445F4B22EE64}" type="parTrans" cxnId="{36D0CDC9-20B2-40A5-A5BD-E9EBF1B27CFC}">
      <dgm:prSet/>
      <dgm:spPr/>
      <dgm:t>
        <a:bodyPr/>
        <a:lstStyle/>
        <a:p>
          <a:endParaRPr lang="en-US"/>
        </a:p>
      </dgm:t>
    </dgm:pt>
    <dgm:pt modelId="{A93FADE2-6EF4-456B-B40B-063AFEF395DF}" type="sibTrans" cxnId="{36D0CDC9-20B2-40A5-A5BD-E9EBF1B27CFC}">
      <dgm:prSet/>
      <dgm:spPr/>
      <dgm:t>
        <a:bodyPr/>
        <a:lstStyle/>
        <a:p>
          <a:endParaRPr lang="en-US"/>
        </a:p>
      </dgm:t>
    </dgm:pt>
    <dgm:pt modelId="{3E0145F1-860D-4F47-8F33-15AD42E37EE2}">
      <dgm:prSet/>
      <dgm:spPr/>
      <dgm:t>
        <a:bodyPr/>
        <a:lstStyle/>
        <a:p>
          <a:r>
            <a:rPr lang="en-US" b="1" i="1"/>
            <a:t>Beskriv gärna delarna i projektet</a:t>
          </a:r>
          <a:endParaRPr lang="en-US"/>
        </a:p>
      </dgm:t>
    </dgm:pt>
    <dgm:pt modelId="{92C1E453-7373-4B29-BC2D-D3734B8A6427}" type="parTrans" cxnId="{BEDD2B71-01E0-47E1-9316-61E452FD0FE4}">
      <dgm:prSet/>
      <dgm:spPr/>
      <dgm:t>
        <a:bodyPr/>
        <a:lstStyle/>
        <a:p>
          <a:endParaRPr lang="en-US"/>
        </a:p>
      </dgm:t>
    </dgm:pt>
    <dgm:pt modelId="{72455220-FB42-410F-A66E-3909E09D3920}" type="sibTrans" cxnId="{BEDD2B71-01E0-47E1-9316-61E452FD0FE4}">
      <dgm:prSet/>
      <dgm:spPr/>
      <dgm:t>
        <a:bodyPr/>
        <a:lstStyle/>
        <a:p>
          <a:endParaRPr lang="en-US"/>
        </a:p>
      </dgm:t>
    </dgm:pt>
    <dgm:pt modelId="{C9A518A5-1809-46AF-822F-187BFEE365B0}">
      <dgm:prSet/>
      <dgm:spPr/>
      <dgm:t>
        <a:bodyPr/>
        <a:lstStyle/>
        <a:p>
          <a:r>
            <a:rPr lang="en-US" b="1" i="1"/>
            <a:t>Ha med en tydlig budget </a:t>
          </a:r>
          <a:endParaRPr lang="en-US"/>
        </a:p>
      </dgm:t>
    </dgm:pt>
    <dgm:pt modelId="{B7358C16-55CB-48EB-AA54-F01DDB71B5A2}" type="parTrans" cxnId="{68E9CDD1-751C-4204-BF45-5DAB0B3CA1B4}">
      <dgm:prSet/>
      <dgm:spPr/>
      <dgm:t>
        <a:bodyPr/>
        <a:lstStyle/>
        <a:p>
          <a:endParaRPr lang="en-US"/>
        </a:p>
      </dgm:t>
    </dgm:pt>
    <dgm:pt modelId="{5E7D8973-BC04-4C6D-B5BA-4A5212362192}" type="sibTrans" cxnId="{68E9CDD1-751C-4204-BF45-5DAB0B3CA1B4}">
      <dgm:prSet/>
      <dgm:spPr/>
      <dgm:t>
        <a:bodyPr/>
        <a:lstStyle/>
        <a:p>
          <a:endParaRPr lang="en-US"/>
        </a:p>
      </dgm:t>
    </dgm:pt>
    <dgm:pt modelId="{C4D28A7B-EA64-4AC3-89AD-7A51E3B91712}">
      <dgm:prSet/>
      <dgm:spPr/>
      <dgm:t>
        <a:bodyPr/>
        <a:lstStyle/>
        <a:p>
          <a:r>
            <a:rPr lang="en-US" b="1" i="1"/>
            <a:t>Räkna med egen ekonomisk insats</a:t>
          </a:r>
          <a:endParaRPr lang="en-US"/>
        </a:p>
      </dgm:t>
    </dgm:pt>
    <dgm:pt modelId="{691A9BAE-8137-4548-A5FB-C96682C9374A}" type="parTrans" cxnId="{EBC9014D-8114-418E-ACAB-81F53648F00B}">
      <dgm:prSet/>
      <dgm:spPr/>
      <dgm:t>
        <a:bodyPr/>
        <a:lstStyle/>
        <a:p>
          <a:endParaRPr lang="en-US"/>
        </a:p>
      </dgm:t>
    </dgm:pt>
    <dgm:pt modelId="{471A054C-B208-4034-9AAB-5152026A7EF2}" type="sibTrans" cxnId="{EBC9014D-8114-418E-ACAB-81F53648F00B}">
      <dgm:prSet/>
      <dgm:spPr/>
      <dgm:t>
        <a:bodyPr/>
        <a:lstStyle/>
        <a:p>
          <a:endParaRPr lang="en-US"/>
        </a:p>
      </dgm:t>
    </dgm:pt>
    <dgm:pt modelId="{48DBFA16-5ACA-4DD3-BCFD-61F31CC02FFD}">
      <dgm:prSet/>
      <dgm:spPr/>
      <dgm:t>
        <a:bodyPr/>
        <a:lstStyle/>
        <a:p>
          <a:r>
            <a:rPr lang="en-US" b="1" i="1"/>
            <a:t>Gärna fler finansiärer</a:t>
          </a:r>
          <a:endParaRPr lang="en-US"/>
        </a:p>
      </dgm:t>
    </dgm:pt>
    <dgm:pt modelId="{2E5927D4-634A-47D0-A304-EF21E7B2C0CA}" type="parTrans" cxnId="{7304456F-2E67-48EA-A21C-030723B84148}">
      <dgm:prSet/>
      <dgm:spPr/>
      <dgm:t>
        <a:bodyPr/>
        <a:lstStyle/>
        <a:p>
          <a:endParaRPr lang="en-US"/>
        </a:p>
      </dgm:t>
    </dgm:pt>
    <dgm:pt modelId="{B6592C05-68FB-4D9F-BB8B-673C1123C592}" type="sibTrans" cxnId="{7304456F-2E67-48EA-A21C-030723B84148}">
      <dgm:prSet/>
      <dgm:spPr/>
      <dgm:t>
        <a:bodyPr/>
        <a:lstStyle/>
        <a:p>
          <a:endParaRPr lang="en-US"/>
        </a:p>
      </dgm:t>
    </dgm:pt>
    <dgm:pt modelId="{7B666936-9C21-4208-B5E6-87828A0C20F6}">
      <dgm:prSet/>
      <dgm:spPr/>
      <dgm:t>
        <a:bodyPr/>
        <a:lstStyle/>
        <a:p>
          <a:r>
            <a:rPr lang="en-US" b="1" i="1"/>
            <a:t>I projektform- ska vara hållbart över tid, kunna stå på egna ben sedan</a:t>
          </a:r>
          <a:endParaRPr lang="en-US"/>
        </a:p>
      </dgm:t>
    </dgm:pt>
    <dgm:pt modelId="{88ED88BC-E987-4C1D-92A7-B0D0558DA541}" type="parTrans" cxnId="{ACC671C2-7025-4BD3-97AD-3E17E4C191D0}">
      <dgm:prSet/>
      <dgm:spPr/>
      <dgm:t>
        <a:bodyPr/>
        <a:lstStyle/>
        <a:p>
          <a:endParaRPr lang="en-US"/>
        </a:p>
      </dgm:t>
    </dgm:pt>
    <dgm:pt modelId="{38387553-175F-4241-B448-6AA3F24D842A}" type="sibTrans" cxnId="{ACC671C2-7025-4BD3-97AD-3E17E4C191D0}">
      <dgm:prSet/>
      <dgm:spPr/>
      <dgm:t>
        <a:bodyPr/>
        <a:lstStyle/>
        <a:p>
          <a:endParaRPr lang="en-US"/>
        </a:p>
      </dgm:t>
    </dgm:pt>
    <dgm:pt modelId="{9E00E8D7-D4D3-46D0-B327-FFBE8992FAFE}">
      <dgm:prSet/>
      <dgm:spPr/>
      <dgm:t>
        <a:bodyPr/>
        <a:lstStyle/>
        <a:p>
          <a:r>
            <a:rPr lang="en-US" b="1" i="1"/>
            <a:t>Alla ansökningar sker digitalt - via bankens webbplats</a:t>
          </a:r>
          <a:endParaRPr lang="en-US"/>
        </a:p>
      </dgm:t>
    </dgm:pt>
    <dgm:pt modelId="{81742F43-4231-4234-A90A-CC674AB43F67}" type="parTrans" cxnId="{CFA2A768-1EF2-4AD9-B5B4-1D1CCB179853}">
      <dgm:prSet/>
      <dgm:spPr/>
      <dgm:t>
        <a:bodyPr/>
        <a:lstStyle/>
        <a:p>
          <a:endParaRPr lang="en-US"/>
        </a:p>
      </dgm:t>
    </dgm:pt>
    <dgm:pt modelId="{D88029C5-666A-481E-9712-DC873EC29190}" type="sibTrans" cxnId="{CFA2A768-1EF2-4AD9-B5B4-1D1CCB179853}">
      <dgm:prSet/>
      <dgm:spPr/>
      <dgm:t>
        <a:bodyPr/>
        <a:lstStyle/>
        <a:p>
          <a:endParaRPr lang="en-US"/>
        </a:p>
      </dgm:t>
    </dgm:pt>
    <dgm:pt modelId="{DF3ED700-7A83-4331-8062-26BBAAA4F2A9}" type="pres">
      <dgm:prSet presAssocID="{5FDDCACB-286F-49DE-ACED-C550B1A4F44B}" presName="linear" presStyleCnt="0">
        <dgm:presLayoutVars>
          <dgm:animLvl val="lvl"/>
          <dgm:resizeHandles val="exact"/>
        </dgm:presLayoutVars>
      </dgm:prSet>
      <dgm:spPr/>
    </dgm:pt>
    <dgm:pt modelId="{1FE058BD-8FE0-4192-AE20-1A977AD46758}" type="pres">
      <dgm:prSet presAssocID="{02D1F216-279F-41D0-B9B5-C7832E1C029C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A5842B0C-4C4B-4BF1-BED2-0D31387C9FD4}" type="pres">
      <dgm:prSet presAssocID="{0B5494CB-F1EB-4C12-BF61-1268031B5D3A}" presName="spacer" presStyleCnt="0"/>
      <dgm:spPr/>
    </dgm:pt>
    <dgm:pt modelId="{DBF21CD9-3F55-405B-A51B-F27C04872225}" type="pres">
      <dgm:prSet presAssocID="{2CFCFAE3-A7CC-4890-B4F3-EFABCDC9007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0F90CA9-04AB-4002-BE72-FD0C993A6421}" type="pres">
      <dgm:prSet presAssocID="{DF394B3B-0970-4EC4-BDAD-D5A166E3F939}" presName="spacer" presStyleCnt="0"/>
      <dgm:spPr/>
    </dgm:pt>
    <dgm:pt modelId="{FBF4D5A6-BD91-4066-A437-88B4ABFA6DAA}" type="pres">
      <dgm:prSet presAssocID="{38D4BE03-DA54-4B13-9C22-A31D8B45FDF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083555F-B634-4C6E-B12A-55DC7F7D4585}" type="pres">
      <dgm:prSet presAssocID="{A93FADE2-6EF4-456B-B40B-063AFEF395DF}" presName="spacer" presStyleCnt="0"/>
      <dgm:spPr/>
    </dgm:pt>
    <dgm:pt modelId="{377E4EE0-11AA-47B2-A178-FEB243840EF4}" type="pres">
      <dgm:prSet presAssocID="{3E0145F1-860D-4F47-8F33-15AD42E37EE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AE3F529-7ADA-42A5-996B-96826BD66BEA}" type="pres">
      <dgm:prSet presAssocID="{72455220-FB42-410F-A66E-3909E09D3920}" presName="spacer" presStyleCnt="0"/>
      <dgm:spPr/>
    </dgm:pt>
    <dgm:pt modelId="{AA3ABE14-B8E3-4980-BD0F-95D86F0307CA}" type="pres">
      <dgm:prSet presAssocID="{C9A518A5-1809-46AF-822F-187BFEE365B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F9D7E80-35E6-4AA0-916B-A53B6821CEBD}" type="pres">
      <dgm:prSet presAssocID="{5E7D8973-BC04-4C6D-B5BA-4A5212362192}" presName="spacer" presStyleCnt="0"/>
      <dgm:spPr/>
    </dgm:pt>
    <dgm:pt modelId="{17AE618E-1992-4B29-910C-721AF636EF67}" type="pres">
      <dgm:prSet presAssocID="{C4D28A7B-EA64-4AC3-89AD-7A51E3B91712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9AC06A2-2792-48B1-AB1A-13FA6CFC06C9}" type="pres">
      <dgm:prSet presAssocID="{471A054C-B208-4034-9AAB-5152026A7EF2}" presName="spacer" presStyleCnt="0"/>
      <dgm:spPr/>
    </dgm:pt>
    <dgm:pt modelId="{2783ADA5-85C4-438E-B14C-76E1FB5BBDB7}" type="pres">
      <dgm:prSet presAssocID="{48DBFA16-5ACA-4DD3-BCFD-61F31CC02FF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9EF87A8-C37F-45FC-B0CA-BCA1B5BC9BFD}" type="pres">
      <dgm:prSet presAssocID="{B6592C05-68FB-4D9F-BB8B-673C1123C592}" presName="spacer" presStyleCnt="0"/>
      <dgm:spPr/>
    </dgm:pt>
    <dgm:pt modelId="{B61E283F-7136-4E71-8B19-650100179BAC}" type="pres">
      <dgm:prSet presAssocID="{7B666936-9C21-4208-B5E6-87828A0C20F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545B37C9-1435-44DE-B6FB-255E45410477}" type="pres">
      <dgm:prSet presAssocID="{38387553-175F-4241-B448-6AA3F24D842A}" presName="spacer" presStyleCnt="0"/>
      <dgm:spPr/>
    </dgm:pt>
    <dgm:pt modelId="{D4AC751D-199A-4A2F-9EA0-66B0ABDBE252}" type="pres">
      <dgm:prSet presAssocID="{9E00E8D7-D4D3-46D0-B327-FFBE8992FAFE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33F9E07-6F11-4E72-BB1C-82C1C411E6E5}" type="presOf" srcId="{9E00E8D7-D4D3-46D0-B327-FFBE8992FAFE}" destId="{D4AC751D-199A-4A2F-9EA0-66B0ABDBE252}" srcOrd="0" destOrd="0" presId="urn:microsoft.com/office/officeart/2005/8/layout/vList2"/>
    <dgm:cxn modelId="{03A1335C-1F71-4FB6-AAE3-933D81537332}" type="presOf" srcId="{3E0145F1-860D-4F47-8F33-15AD42E37EE2}" destId="{377E4EE0-11AA-47B2-A178-FEB243840EF4}" srcOrd="0" destOrd="0" presId="urn:microsoft.com/office/officeart/2005/8/layout/vList2"/>
    <dgm:cxn modelId="{A467B75C-EC03-46B5-911F-B95E23037C9E}" type="presOf" srcId="{7B666936-9C21-4208-B5E6-87828A0C20F6}" destId="{B61E283F-7136-4E71-8B19-650100179BAC}" srcOrd="0" destOrd="0" presId="urn:microsoft.com/office/officeart/2005/8/layout/vList2"/>
    <dgm:cxn modelId="{A8EB9045-B329-4579-8D66-BFD4B61F18AF}" type="presOf" srcId="{02D1F216-279F-41D0-B9B5-C7832E1C029C}" destId="{1FE058BD-8FE0-4192-AE20-1A977AD46758}" srcOrd="0" destOrd="0" presId="urn:microsoft.com/office/officeart/2005/8/layout/vList2"/>
    <dgm:cxn modelId="{CFA2A768-1EF2-4AD9-B5B4-1D1CCB179853}" srcId="{5FDDCACB-286F-49DE-ACED-C550B1A4F44B}" destId="{9E00E8D7-D4D3-46D0-B327-FFBE8992FAFE}" srcOrd="8" destOrd="0" parTransId="{81742F43-4231-4234-A90A-CC674AB43F67}" sibTransId="{D88029C5-666A-481E-9712-DC873EC29190}"/>
    <dgm:cxn modelId="{4F2DF04B-EEB4-4D79-90F3-9F2DC88BCB52}" type="presOf" srcId="{5FDDCACB-286F-49DE-ACED-C550B1A4F44B}" destId="{DF3ED700-7A83-4331-8062-26BBAAA4F2A9}" srcOrd="0" destOrd="0" presId="urn:microsoft.com/office/officeart/2005/8/layout/vList2"/>
    <dgm:cxn modelId="{EBC9014D-8114-418E-ACAB-81F53648F00B}" srcId="{5FDDCACB-286F-49DE-ACED-C550B1A4F44B}" destId="{C4D28A7B-EA64-4AC3-89AD-7A51E3B91712}" srcOrd="5" destOrd="0" parTransId="{691A9BAE-8137-4548-A5FB-C96682C9374A}" sibTransId="{471A054C-B208-4034-9AAB-5152026A7EF2}"/>
    <dgm:cxn modelId="{A86EBB6E-8801-4BA3-9102-F7BFA4E7332E}" type="presOf" srcId="{C4D28A7B-EA64-4AC3-89AD-7A51E3B91712}" destId="{17AE618E-1992-4B29-910C-721AF636EF67}" srcOrd="0" destOrd="0" presId="urn:microsoft.com/office/officeart/2005/8/layout/vList2"/>
    <dgm:cxn modelId="{7304456F-2E67-48EA-A21C-030723B84148}" srcId="{5FDDCACB-286F-49DE-ACED-C550B1A4F44B}" destId="{48DBFA16-5ACA-4DD3-BCFD-61F31CC02FFD}" srcOrd="6" destOrd="0" parTransId="{2E5927D4-634A-47D0-A304-EF21E7B2C0CA}" sibTransId="{B6592C05-68FB-4D9F-BB8B-673C1123C592}"/>
    <dgm:cxn modelId="{BEDD2B71-01E0-47E1-9316-61E452FD0FE4}" srcId="{5FDDCACB-286F-49DE-ACED-C550B1A4F44B}" destId="{3E0145F1-860D-4F47-8F33-15AD42E37EE2}" srcOrd="3" destOrd="0" parTransId="{92C1E453-7373-4B29-BC2D-D3734B8A6427}" sibTransId="{72455220-FB42-410F-A66E-3909E09D3920}"/>
    <dgm:cxn modelId="{156F409B-F5AA-4F34-AFEB-50C1771E3628}" type="presOf" srcId="{38D4BE03-DA54-4B13-9C22-A31D8B45FDFD}" destId="{FBF4D5A6-BD91-4066-A437-88B4ABFA6DAA}" srcOrd="0" destOrd="0" presId="urn:microsoft.com/office/officeart/2005/8/layout/vList2"/>
    <dgm:cxn modelId="{ACC671C2-7025-4BD3-97AD-3E17E4C191D0}" srcId="{5FDDCACB-286F-49DE-ACED-C550B1A4F44B}" destId="{7B666936-9C21-4208-B5E6-87828A0C20F6}" srcOrd="7" destOrd="0" parTransId="{88ED88BC-E987-4C1D-92A7-B0D0558DA541}" sibTransId="{38387553-175F-4241-B448-6AA3F24D842A}"/>
    <dgm:cxn modelId="{1B166BC3-6014-4761-8579-154616A5418C}" type="presOf" srcId="{C9A518A5-1809-46AF-822F-187BFEE365B0}" destId="{AA3ABE14-B8E3-4980-BD0F-95D86F0307CA}" srcOrd="0" destOrd="0" presId="urn:microsoft.com/office/officeart/2005/8/layout/vList2"/>
    <dgm:cxn modelId="{36D0CDC9-20B2-40A5-A5BD-E9EBF1B27CFC}" srcId="{5FDDCACB-286F-49DE-ACED-C550B1A4F44B}" destId="{38D4BE03-DA54-4B13-9C22-A31D8B45FDFD}" srcOrd="2" destOrd="0" parTransId="{DD6C7EFD-4BF7-42C1-896A-445F4B22EE64}" sibTransId="{A93FADE2-6EF4-456B-B40B-063AFEF395DF}"/>
    <dgm:cxn modelId="{A0075DCC-C23C-4A2D-A4AE-BBED34F93715}" type="presOf" srcId="{48DBFA16-5ACA-4DD3-BCFD-61F31CC02FFD}" destId="{2783ADA5-85C4-438E-B14C-76E1FB5BBDB7}" srcOrd="0" destOrd="0" presId="urn:microsoft.com/office/officeart/2005/8/layout/vList2"/>
    <dgm:cxn modelId="{68E9CDD1-751C-4204-BF45-5DAB0B3CA1B4}" srcId="{5FDDCACB-286F-49DE-ACED-C550B1A4F44B}" destId="{C9A518A5-1809-46AF-822F-187BFEE365B0}" srcOrd="4" destOrd="0" parTransId="{B7358C16-55CB-48EB-AA54-F01DDB71B5A2}" sibTransId="{5E7D8973-BC04-4C6D-B5BA-4A5212362192}"/>
    <dgm:cxn modelId="{CED6E3D4-3869-47DC-B6E2-D2B715B92CC8}" srcId="{5FDDCACB-286F-49DE-ACED-C550B1A4F44B}" destId="{02D1F216-279F-41D0-B9B5-C7832E1C029C}" srcOrd="0" destOrd="0" parTransId="{3DD30D2A-0CC1-4FD2-8E86-2EA6C7F8D3B0}" sibTransId="{0B5494CB-F1EB-4C12-BF61-1268031B5D3A}"/>
    <dgm:cxn modelId="{F79480E2-CCAC-4A92-8C3F-6AC5D7B0EEE1}" type="presOf" srcId="{2CFCFAE3-A7CC-4890-B4F3-EFABCDC90076}" destId="{DBF21CD9-3F55-405B-A51B-F27C04872225}" srcOrd="0" destOrd="0" presId="urn:microsoft.com/office/officeart/2005/8/layout/vList2"/>
    <dgm:cxn modelId="{1DC82EEE-B225-4BFD-82D9-BF9FADAE69A8}" srcId="{5FDDCACB-286F-49DE-ACED-C550B1A4F44B}" destId="{2CFCFAE3-A7CC-4890-B4F3-EFABCDC90076}" srcOrd="1" destOrd="0" parTransId="{B76CE99F-5718-4011-9F33-8ED025B1002C}" sibTransId="{DF394B3B-0970-4EC4-BDAD-D5A166E3F939}"/>
    <dgm:cxn modelId="{0BE87A05-395A-49FB-8433-7E266DF0AA05}" type="presParOf" srcId="{DF3ED700-7A83-4331-8062-26BBAAA4F2A9}" destId="{1FE058BD-8FE0-4192-AE20-1A977AD46758}" srcOrd="0" destOrd="0" presId="urn:microsoft.com/office/officeart/2005/8/layout/vList2"/>
    <dgm:cxn modelId="{5C5941EA-B1F5-4671-B6FA-FE2146C61862}" type="presParOf" srcId="{DF3ED700-7A83-4331-8062-26BBAAA4F2A9}" destId="{A5842B0C-4C4B-4BF1-BED2-0D31387C9FD4}" srcOrd="1" destOrd="0" presId="urn:microsoft.com/office/officeart/2005/8/layout/vList2"/>
    <dgm:cxn modelId="{7A13C55E-A66C-4B11-A106-DDF723B14C9C}" type="presParOf" srcId="{DF3ED700-7A83-4331-8062-26BBAAA4F2A9}" destId="{DBF21CD9-3F55-405B-A51B-F27C04872225}" srcOrd="2" destOrd="0" presId="urn:microsoft.com/office/officeart/2005/8/layout/vList2"/>
    <dgm:cxn modelId="{FF56190B-7014-46D5-A8FA-7C42FB6C7422}" type="presParOf" srcId="{DF3ED700-7A83-4331-8062-26BBAAA4F2A9}" destId="{30F90CA9-04AB-4002-BE72-FD0C993A6421}" srcOrd="3" destOrd="0" presId="urn:microsoft.com/office/officeart/2005/8/layout/vList2"/>
    <dgm:cxn modelId="{A0DB3E7C-9A05-491C-BF91-AE04648D060C}" type="presParOf" srcId="{DF3ED700-7A83-4331-8062-26BBAAA4F2A9}" destId="{FBF4D5A6-BD91-4066-A437-88B4ABFA6DAA}" srcOrd="4" destOrd="0" presId="urn:microsoft.com/office/officeart/2005/8/layout/vList2"/>
    <dgm:cxn modelId="{BAC363C1-5856-4B4D-B71D-649C9C2AC086}" type="presParOf" srcId="{DF3ED700-7A83-4331-8062-26BBAAA4F2A9}" destId="{5083555F-B634-4C6E-B12A-55DC7F7D4585}" srcOrd="5" destOrd="0" presId="urn:microsoft.com/office/officeart/2005/8/layout/vList2"/>
    <dgm:cxn modelId="{DB81592F-2D93-4F06-9394-F502FBA98299}" type="presParOf" srcId="{DF3ED700-7A83-4331-8062-26BBAAA4F2A9}" destId="{377E4EE0-11AA-47B2-A178-FEB243840EF4}" srcOrd="6" destOrd="0" presId="urn:microsoft.com/office/officeart/2005/8/layout/vList2"/>
    <dgm:cxn modelId="{BC939E2B-2E69-40CF-9181-2DECD17884C6}" type="presParOf" srcId="{DF3ED700-7A83-4331-8062-26BBAAA4F2A9}" destId="{1AE3F529-7ADA-42A5-996B-96826BD66BEA}" srcOrd="7" destOrd="0" presId="urn:microsoft.com/office/officeart/2005/8/layout/vList2"/>
    <dgm:cxn modelId="{A6029CC6-46BD-41F5-87EF-DB1C183230FE}" type="presParOf" srcId="{DF3ED700-7A83-4331-8062-26BBAAA4F2A9}" destId="{AA3ABE14-B8E3-4980-BD0F-95D86F0307CA}" srcOrd="8" destOrd="0" presId="urn:microsoft.com/office/officeart/2005/8/layout/vList2"/>
    <dgm:cxn modelId="{A75C81FE-E474-49DE-ACE2-8A4A26C62DA7}" type="presParOf" srcId="{DF3ED700-7A83-4331-8062-26BBAAA4F2A9}" destId="{6F9D7E80-35E6-4AA0-916B-A53B6821CEBD}" srcOrd="9" destOrd="0" presId="urn:microsoft.com/office/officeart/2005/8/layout/vList2"/>
    <dgm:cxn modelId="{6EB16928-8406-4552-BC7A-4DB9FF9ABE24}" type="presParOf" srcId="{DF3ED700-7A83-4331-8062-26BBAAA4F2A9}" destId="{17AE618E-1992-4B29-910C-721AF636EF67}" srcOrd="10" destOrd="0" presId="urn:microsoft.com/office/officeart/2005/8/layout/vList2"/>
    <dgm:cxn modelId="{F0CC59E1-CCBA-4FDB-92AA-7F7A97A3B733}" type="presParOf" srcId="{DF3ED700-7A83-4331-8062-26BBAAA4F2A9}" destId="{C9AC06A2-2792-48B1-AB1A-13FA6CFC06C9}" srcOrd="11" destOrd="0" presId="urn:microsoft.com/office/officeart/2005/8/layout/vList2"/>
    <dgm:cxn modelId="{C878BB01-2D8F-423F-859E-66B2DD99F510}" type="presParOf" srcId="{DF3ED700-7A83-4331-8062-26BBAAA4F2A9}" destId="{2783ADA5-85C4-438E-B14C-76E1FB5BBDB7}" srcOrd="12" destOrd="0" presId="urn:microsoft.com/office/officeart/2005/8/layout/vList2"/>
    <dgm:cxn modelId="{B7B30E7B-A1FE-4B0D-977D-A780A914BBFD}" type="presParOf" srcId="{DF3ED700-7A83-4331-8062-26BBAAA4F2A9}" destId="{A9EF87A8-C37F-45FC-B0CA-BCA1B5BC9BFD}" srcOrd="13" destOrd="0" presId="urn:microsoft.com/office/officeart/2005/8/layout/vList2"/>
    <dgm:cxn modelId="{68DE504D-6D08-4A7A-8A74-3DA22AD98B5A}" type="presParOf" srcId="{DF3ED700-7A83-4331-8062-26BBAAA4F2A9}" destId="{B61E283F-7136-4E71-8B19-650100179BAC}" srcOrd="14" destOrd="0" presId="urn:microsoft.com/office/officeart/2005/8/layout/vList2"/>
    <dgm:cxn modelId="{CD872C2C-6417-4FED-BA8D-94EA57D1BFD7}" type="presParOf" srcId="{DF3ED700-7A83-4331-8062-26BBAAA4F2A9}" destId="{545B37C9-1435-44DE-B6FB-255E45410477}" srcOrd="15" destOrd="0" presId="urn:microsoft.com/office/officeart/2005/8/layout/vList2"/>
    <dgm:cxn modelId="{98787F0E-D77F-44D1-985F-A3E57C797F0E}" type="presParOf" srcId="{DF3ED700-7A83-4331-8062-26BBAAA4F2A9}" destId="{D4AC751D-199A-4A2F-9EA0-66B0ABDBE25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058BD-8FE0-4192-AE20-1A977AD46758}">
      <dsp:nvSpPr>
        <dsp:cNvPr id="0" name=""/>
        <dsp:cNvSpPr/>
      </dsp:nvSpPr>
      <dsp:spPr>
        <a:xfrm>
          <a:off x="0" y="76739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Förening som ansöker - inte person</a:t>
          </a:r>
          <a:endParaRPr lang="en-US" sz="1600" kern="1200"/>
        </a:p>
      </dsp:txBody>
      <dsp:txXfrm>
        <a:off x="18734" y="95473"/>
        <a:ext cx="6058532" cy="346292"/>
      </dsp:txXfrm>
    </dsp:sp>
    <dsp:sp modelId="{DBF21CD9-3F55-405B-A51B-F27C04872225}">
      <dsp:nvSpPr>
        <dsp:cNvPr id="0" name=""/>
        <dsp:cNvSpPr/>
      </dsp:nvSpPr>
      <dsp:spPr>
        <a:xfrm>
          <a:off x="0" y="506579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Sök till projekt- aktivitet eller lokal - inte till lön</a:t>
          </a:r>
          <a:endParaRPr lang="en-US" sz="1600" kern="1200"/>
        </a:p>
      </dsp:txBody>
      <dsp:txXfrm>
        <a:off x="18734" y="525313"/>
        <a:ext cx="6058532" cy="346292"/>
      </dsp:txXfrm>
    </dsp:sp>
    <dsp:sp modelId="{FBF4D5A6-BD91-4066-A437-88B4ABFA6DAA}">
      <dsp:nvSpPr>
        <dsp:cNvPr id="0" name=""/>
        <dsp:cNvSpPr/>
      </dsp:nvSpPr>
      <dsp:spPr>
        <a:xfrm>
          <a:off x="0" y="936419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Sök till projekt som gynnar många i Roslagen</a:t>
          </a:r>
          <a:endParaRPr lang="en-US" sz="1600" kern="1200"/>
        </a:p>
      </dsp:txBody>
      <dsp:txXfrm>
        <a:off x="18734" y="955153"/>
        <a:ext cx="6058532" cy="346292"/>
      </dsp:txXfrm>
    </dsp:sp>
    <dsp:sp modelId="{377E4EE0-11AA-47B2-A178-FEB243840EF4}">
      <dsp:nvSpPr>
        <dsp:cNvPr id="0" name=""/>
        <dsp:cNvSpPr/>
      </dsp:nvSpPr>
      <dsp:spPr>
        <a:xfrm>
          <a:off x="0" y="1366260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Beskriv gärna delarna i projektet</a:t>
          </a:r>
          <a:endParaRPr lang="en-US" sz="1600" kern="1200"/>
        </a:p>
      </dsp:txBody>
      <dsp:txXfrm>
        <a:off x="18734" y="1384994"/>
        <a:ext cx="6058532" cy="346292"/>
      </dsp:txXfrm>
    </dsp:sp>
    <dsp:sp modelId="{AA3ABE14-B8E3-4980-BD0F-95D86F0307CA}">
      <dsp:nvSpPr>
        <dsp:cNvPr id="0" name=""/>
        <dsp:cNvSpPr/>
      </dsp:nvSpPr>
      <dsp:spPr>
        <a:xfrm>
          <a:off x="0" y="1796100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Ha med en tydlig budget </a:t>
          </a:r>
          <a:endParaRPr lang="en-US" sz="1600" kern="1200"/>
        </a:p>
      </dsp:txBody>
      <dsp:txXfrm>
        <a:off x="18734" y="1814834"/>
        <a:ext cx="6058532" cy="346292"/>
      </dsp:txXfrm>
    </dsp:sp>
    <dsp:sp modelId="{17AE618E-1992-4B29-910C-721AF636EF67}">
      <dsp:nvSpPr>
        <dsp:cNvPr id="0" name=""/>
        <dsp:cNvSpPr/>
      </dsp:nvSpPr>
      <dsp:spPr>
        <a:xfrm>
          <a:off x="0" y="2225940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Räkna med egen ekonomisk insats</a:t>
          </a:r>
          <a:endParaRPr lang="en-US" sz="1600" kern="1200"/>
        </a:p>
      </dsp:txBody>
      <dsp:txXfrm>
        <a:off x="18734" y="2244674"/>
        <a:ext cx="6058532" cy="346292"/>
      </dsp:txXfrm>
    </dsp:sp>
    <dsp:sp modelId="{2783ADA5-85C4-438E-B14C-76E1FB5BBDB7}">
      <dsp:nvSpPr>
        <dsp:cNvPr id="0" name=""/>
        <dsp:cNvSpPr/>
      </dsp:nvSpPr>
      <dsp:spPr>
        <a:xfrm>
          <a:off x="0" y="2655780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Gärna fler finansiärer</a:t>
          </a:r>
          <a:endParaRPr lang="en-US" sz="1600" kern="1200"/>
        </a:p>
      </dsp:txBody>
      <dsp:txXfrm>
        <a:off x="18734" y="2674514"/>
        <a:ext cx="6058532" cy="346292"/>
      </dsp:txXfrm>
    </dsp:sp>
    <dsp:sp modelId="{B61E283F-7136-4E71-8B19-650100179BAC}">
      <dsp:nvSpPr>
        <dsp:cNvPr id="0" name=""/>
        <dsp:cNvSpPr/>
      </dsp:nvSpPr>
      <dsp:spPr>
        <a:xfrm>
          <a:off x="0" y="3085620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I projektform- ska vara hållbart över tid, kunna stå på egna ben sedan</a:t>
          </a:r>
          <a:endParaRPr lang="en-US" sz="1600" kern="1200"/>
        </a:p>
      </dsp:txBody>
      <dsp:txXfrm>
        <a:off x="18734" y="3104354"/>
        <a:ext cx="6058532" cy="346292"/>
      </dsp:txXfrm>
    </dsp:sp>
    <dsp:sp modelId="{D4AC751D-199A-4A2F-9EA0-66B0ABDBE252}">
      <dsp:nvSpPr>
        <dsp:cNvPr id="0" name=""/>
        <dsp:cNvSpPr/>
      </dsp:nvSpPr>
      <dsp:spPr>
        <a:xfrm>
          <a:off x="0" y="3515460"/>
          <a:ext cx="60960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/>
            <a:t>Alla ansökningar sker digitalt - via bankens webbplats</a:t>
          </a:r>
          <a:endParaRPr lang="en-US" sz="1600" kern="1200"/>
        </a:p>
      </dsp:txBody>
      <dsp:txXfrm>
        <a:off x="18734" y="3534194"/>
        <a:ext cx="60585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12C6-DB9B-44C8-B04F-DACF997FF94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63983-AE07-4AC3-8D6F-39D395C1CE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78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2E0D-3077-46EB-88BC-543A6C8E8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8B4EA-CE1C-4BBD-A4ED-BF63C1D05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B7BF-A597-45D8-BA87-541F4D39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1DED6-C5E4-4683-8D77-91A39045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0EA5-030A-428F-9CFB-1A351E6B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697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9443-26FC-482E-97D4-6ABA5921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1A8DA-64F3-460A-A81F-2A675CC2C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2ABE-3413-4A0D-9E56-451EC5D6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E41FF-CD7F-4DBB-B2B0-4B326344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D0AE-DF29-4A8C-9B1A-BF6E4E5C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98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88638-28DC-448B-814D-EF140BC55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93343-C4EE-4367-AED5-FB37D1F51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4D6F3-03C4-401F-8AFB-BAD46525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436F6-4F9E-4BD4-86B3-B723BE04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EE366-DE9A-45CF-9978-C1D4DE98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24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898525"/>
            <a:ext cx="11829600" cy="5778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here, click Insert-tab, click Picture-button to browse for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149"/>
            <a:ext cx="8463600" cy="2880000"/>
          </a:xfrm>
          <a:blipFill>
            <a:blip r:embed="rId3"/>
            <a:stretch>
              <a:fillRect/>
            </a:stretch>
          </a:blipFill>
        </p:spPr>
        <p:txBody>
          <a:bodyPr lIns="756000" rIns="1454400" bIns="1116000" anchor="b"/>
          <a:lstStyle>
            <a:lvl1pPr algn="l"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heading</a:t>
            </a:r>
            <a:r>
              <a:rPr lang="sv-SE" dirty="0"/>
              <a:t> on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rows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4225" y="3724665"/>
            <a:ext cx="6300000" cy="820441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, and date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26" name="Picture 2" descr="Q:\QMarknad\Nya varumärket\Profil\Vår logo en rad\Hemsidor Power P mm\Logga en rad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25" y="176145"/>
            <a:ext cx="3602038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6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page, 2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1219" y="1549399"/>
            <a:ext cx="5186194" cy="4719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presentation, Author, 2011-01-01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2C03-2829-4BD1-9034-FE05069BC8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6338720" y="1549399"/>
            <a:ext cx="5186494" cy="4719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5030801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FE33-E8C3-4479-94A6-C40279BE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6F17-7758-437C-B349-FF08BC0B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2C11-7A45-448A-B60E-04568C70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7BF99-DBCC-401D-BFA4-E609545A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BC71-4F24-4BA4-9192-5017BF8E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7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BC6F-78D3-4A92-86E2-382464E3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CD23E-F8F5-4E43-A8C4-2CE1EDF4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3C806-5AA5-494F-8721-3E48C15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D055-3131-4525-B19A-49273B40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94BE0-A171-4ABE-B4F0-BCF20A6E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27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FDF8-AB56-4322-8396-7E5022DC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51D2-38BC-46A1-A22D-7B4CF600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34A82-0354-4FE8-A02A-A22A0036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7572-59FF-46B6-9E97-89C5DBA4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F5454-6187-4666-8CC6-46CB8CE0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0A180-7FC1-4C9C-8013-0751C165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35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5FCD-103F-4475-B48F-F1930D5B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6ECA3-DF49-4CD2-A021-DC8DC6AE0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0E925-D709-408A-8BCD-0EB645B7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A1C18-9D05-4E0F-8D97-59C7C86AC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13313-FF70-494C-98AF-4C31A92A2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51BE1-1158-463D-AE31-1A32A5B9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455C7-75FC-4882-BC2E-F7AAA470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40854-7EB5-4969-853C-BF712A0D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00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8938-51F5-4FD9-8AD1-B3688DE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B602B-CA11-45A3-9900-EE0739CE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07E46-E65B-4B31-A067-D58A1A87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581C9-DDDD-4133-9B4B-BD9277AF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89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8B4A1-3A44-4000-B477-ACB6ECC3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4FD29-FA21-4168-9602-B32FC458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0B104-8FEE-427F-ABAE-75D242F2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98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CC04-0F51-46CE-9EBD-F43029C7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7B77-BE05-45F6-9940-E224476E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3467B-3EDD-4A0F-957E-4BC2B8163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A82E4-BC82-4E48-A4BC-9FDB1D0E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EA98F-E5F7-4D29-8F0F-4AA8DA2A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F1F22-C509-49CC-A29C-271C8A01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4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C909-AD61-4145-8467-6AFBC557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A649-12DE-41CD-892F-654D5FBC8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9A11A-720C-4987-AA2A-C5F4E4854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692DB-700D-4302-94F9-1FF9D0F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AEC43-F968-436A-ACDD-D8C55597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7A89E-C452-4D68-B47B-2E9E4F5F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5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13B24-B81A-426F-88BD-5D549DE8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3B6D3-9B83-422E-B429-4209F486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CBA5-578D-4990-8216-F80E668AB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0981-8ED6-4F74-B9EE-3AEAD0ED2721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0280-B7B6-41DD-9B71-FA5D550E6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0571-DEEA-4E74-97DE-4673C6602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6227-2534-43E8-9470-7647356775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16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blog.by/2010/10/1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Arc 9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34287" y="647592"/>
            <a:ext cx="5282005" cy="31161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900" b="1" i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Projekt</a:t>
            </a:r>
            <a:r>
              <a:rPr lang="en-US" sz="49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&amp; </a:t>
            </a:r>
            <a:r>
              <a:rPr lang="en-US" sz="4900" b="1" i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Aktivitetsbidrag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8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080738" y="3800209"/>
            <a:ext cx="4467792" cy="2410198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Q:\QKommunikation&amp;Samhälle\Stiftelserna 2013-\Logga\Sparbankens-Stiftelser-centrwebbad.jpg">
            <a:extLst>
              <a:ext uri="{FF2B5EF4-FFF2-40B4-BE49-F238E27FC236}">
                <a16:creationId xmlns:a16="http://schemas.microsoft.com/office/drawing/2014/main" id="{45DBA7CB-C914-4D5E-A558-D037BF7D9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0042" y="1383763"/>
            <a:ext cx="3385465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C8C45C-947F-4981-8B3F-4F32E973C901}" type="slidenum">
              <a:rPr lang="sv-SE" smtClean="0"/>
              <a:pPr>
                <a:spcAft>
                  <a:spcPts val="600"/>
                </a:spcAft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285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D81A3BA-FEFA-2C2A-D588-9A521798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sv-SE" sz="4000" b="1" i="1" dirty="0"/>
              <a:t>Ansökningsperioder</a:t>
            </a:r>
            <a:endParaRPr lang="sv-SE" sz="40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95154" y="2123821"/>
            <a:ext cx="5673632" cy="4653497"/>
          </a:xfrm>
        </p:spPr>
        <p:txBody>
          <a:bodyPr anchor="ctr">
            <a:normAutofit fontScale="62500" lnSpcReduction="20000"/>
          </a:bodyPr>
          <a:lstStyle/>
          <a:p>
            <a:pPr marL="457200" lvl="1" indent="0">
              <a:buNone/>
            </a:pPr>
            <a:endParaRPr lang="sv-SE" sz="800" b="1" dirty="0"/>
          </a:p>
          <a:p>
            <a:pPr lvl="1">
              <a:buFont typeface="Wingdings" panose="05000000000000000000" pitchFamily="2" charset="2"/>
              <a:buChar char="Ø"/>
            </a:pPr>
            <a:endParaRPr lang="sv-SE" sz="800" b="1" dirty="0"/>
          </a:p>
          <a:p>
            <a:pPr marL="457200" lvl="1" indent="0">
              <a:buNone/>
            </a:pPr>
            <a:br>
              <a:rPr lang="sv-SE" sz="800" b="1" i="1" dirty="0"/>
            </a:br>
            <a:endParaRPr lang="sv-SE" sz="1600" b="1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600" b="1" i="1" dirty="0"/>
              <a:t>Underhållning på äldreboenden:</a:t>
            </a:r>
            <a:br>
              <a:rPr lang="sv-SE" sz="2600" b="1" i="1" dirty="0"/>
            </a:br>
            <a:r>
              <a:rPr lang="sv-SE" sz="2600" b="1" i="1" dirty="0"/>
              <a:t>15 december-15 januari</a:t>
            </a:r>
            <a:br>
              <a:rPr lang="sv-SE" sz="2600" b="1" i="1" dirty="0"/>
            </a:br>
            <a:r>
              <a:rPr lang="sv-SE" sz="2600" b="1" i="1" dirty="0"/>
              <a:t>Besked skickas ut i mitten av mars</a:t>
            </a:r>
            <a:br>
              <a:rPr lang="sv-SE" sz="2600" b="1" i="1" dirty="0"/>
            </a:br>
            <a:br>
              <a:rPr lang="sv-SE" sz="2600" b="1" i="1" dirty="0"/>
            </a:br>
            <a:endParaRPr lang="sv-SE" sz="2600" b="1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600" b="1" i="1" dirty="0"/>
              <a:t>Projekt &amp; Aktivitetsbidrag:</a:t>
            </a:r>
            <a:br>
              <a:rPr lang="sv-SE" sz="2600" b="1" i="1" dirty="0"/>
            </a:br>
            <a:r>
              <a:rPr lang="sv-SE" sz="2600" b="1" i="1" dirty="0"/>
              <a:t>1-31 januari</a:t>
            </a:r>
            <a:br>
              <a:rPr lang="sv-SE" sz="2600" b="1" i="1" dirty="0"/>
            </a:br>
            <a:r>
              <a:rPr lang="sv-SE" sz="2600" b="1" i="1" dirty="0"/>
              <a:t>1-31 augusti</a:t>
            </a:r>
            <a:br>
              <a:rPr lang="sv-SE" sz="2600" b="1" i="1" dirty="0"/>
            </a:br>
            <a:r>
              <a:rPr lang="sv-SE" sz="2600" b="1" i="1" dirty="0"/>
              <a:t>Besked skickas ut i mitten av mars</a:t>
            </a:r>
          </a:p>
          <a:p>
            <a:pPr marL="457200" lvl="1" indent="0">
              <a:buNone/>
            </a:pPr>
            <a:endParaRPr lang="sv-SE" sz="2600" b="1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600" b="1" i="1" dirty="0"/>
              <a:t>Stipendium för utlandsstudier, </a:t>
            </a:r>
            <a:r>
              <a:rPr lang="sv-SE" sz="2600" b="1" i="1" dirty="0" err="1"/>
              <a:t>utbytesår</a:t>
            </a:r>
            <a:r>
              <a:rPr lang="sv-SE" sz="2600" b="1" i="1" dirty="0"/>
              <a:t> &amp; gymnasiestudier på annan ort:</a:t>
            </a:r>
            <a:br>
              <a:rPr lang="sv-SE" sz="2600" b="1" i="1" dirty="0"/>
            </a:br>
            <a:r>
              <a:rPr lang="sv-SE" sz="2600" b="1" i="1" dirty="0"/>
              <a:t>1-28 februari</a:t>
            </a:r>
            <a:br>
              <a:rPr lang="sv-SE" sz="2600" b="1" i="1" dirty="0"/>
            </a:br>
            <a:r>
              <a:rPr lang="sv-SE" sz="2600" b="1" i="1" dirty="0"/>
              <a:t>Besked skickas ut i mitten av mars</a:t>
            </a:r>
            <a:br>
              <a:rPr lang="sv-SE" sz="2600" b="1" i="1" dirty="0"/>
            </a:br>
            <a:endParaRPr lang="sv-SE" sz="2600" b="1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600" b="1" i="1" dirty="0"/>
              <a:t>Stipendium för skolresor:</a:t>
            </a:r>
            <a:br>
              <a:rPr lang="sv-SE" sz="2600" b="1" i="1" dirty="0"/>
            </a:br>
            <a:r>
              <a:rPr lang="sv-SE" sz="2600" b="1" i="1" dirty="0"/>
              <a:t>15 september-15 oktober</a:t>
            </a:r>
            <a:br>
              <a:rPr lang="sv-SE" sz="2600" b="1" i="1" dirty="0"/>
            </a:br>
            <a:r>
              <a:rPr lang="sv-SE" sz="2600" b="1" i="1" dirty="0"/>
              <a:t>Besked skickas ut i mitten av november</a:t>
            </a:r>
            <a:br>
              <a:rPr lang="sv-SE" sz="2600" b="1" i="1" dirty="0"/>
            </a:br>
            <a:endParaRPr lang="sv-SE" sz="2600" b="1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600" b="1" i="1" dirty="0"/>
              <a:t>Nomineringsperiod för ungdomsledarstipendier</a:t>
            </a:r>
            <a:br>
              <a:rPr lang="sv-SE" sz="2600" b="1" i="1" dirty="0"/>
            </a:br>
            <a:r>
              <a:rPr lang="sv-SE" sz="2600" b="1" i="1" dirty="0"/>
              <a:t>November</a:t>
            </a:r>
            <a:br>
              <a:rPr lang="sv-SE" sz="2600" b="1" i="1" dirty="0"/>
            </a:br>
            <a:endParaRPr lang="sv-SE" sz="2600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sv-SE" sz="800" b="1" i="1" dirty="0"/>
          </a:p>
          <a:p>
            <a:pPr marL="330200" lvl="1" indent="0">
              <a:buNone/>
            </a:pPr>
            <a:endParaRPr lang="sv-SE" sz="800" b="1" dirty="0"/>
          </a:p>
          <a:p>
            <a:pPr marL="330200" lvl="1" indent="0">
              <a:buNone/>
            </a:pPr>
            <a:endParaRPr lang="sv-SE" sz="800" b="1" dirty="0"/>
          </a:p>
          <a:p>
            <a:pPr>
              <a:buFont typeface="Wingdings" panose="05000000000000000000" pitchFamily="2" charset="2"/>
              <a:buChar char="Ø"/>
            </a:pPr>
            <a:endParaRPr lang="sv-SE" sz="800" b="1" dirty="0"/>
          </a:p>
          <a:p>
            <a:pPr>
              <a:buFont typeface="Wingdings" panose="05000000000000000000" pitchFamily="2" charset="2"/>
              <a:buChar char="Ø"/>
            </a:pPr>
            <a:endParaRPr lang="sv-SE" sz="8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objekt 1" descr="En bild som visar klädsel, person, inomhus, möbler&#10;&#10;Automatiskt genererad beskrivning">
            <a:extLst>
              <a:ext uri="{FF2B5EF4-FFF2-40B4-BE49-F238E27FC236}">
                <a16:creationId xmlns:a16="http://schemas.microsoft.com/office/drawing/2014/main" id="{3EBD495A-FAB1-3813-F49E-CE6233842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69" y="581892"/>
            <a:ext cx="3358341" cy="251875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utomhus, klädsel, himmel, fotbeklädnader&#10;&#10;Automatiskt genererad beskrivning">
            <a:extLst>
              <a:ext uri="{FF2B5EF4-FFF2-40B4-BE49-F238E27FC236}">
                <a16:creationId xmlns:a16="http://schemas.microsoft.com/office/drawing/2014/main" id="{7185017E-0A06-BD08-432C-404D9E5C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1829" y="3288101"/>
            <a:ext cx="2518756" cy="33583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02C03-2829-4BD1-9034-FE05069BC853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7" name="Picture 2" descr="Q:\QKommunikation&amp;Samhälle\Stiftelserna 2013-\Logga\Sparbankens-Stiftelser-centrwebbad.jpg"/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6892" y="5954750"/>
            <a:ext cx="539955" cy="6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71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br>
              <a:rPr lang="sv-SE" i="1" dirty="0">
                <a:solidFill>
                  <a:srgbClr val="FFFFFF"/>
                </a:solidFill>
              </a:rPr>
            </a:br>
            <a:r>
              <a:rPr lang="sv-SE" b="1" i="1" dirty="0">
                <a:solidFill>
                  <a:srgbClr val="FFFFFF"/>
                </a:solidFill>
                <a:latin typeface="+mn-lt"/>
              </a:rPr>
              <a:t>Att tänka på vid ansökan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698911" y="347870"/>
            <a:ext cx="6297935" cy="6008479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sv-SE" sz="500" b="1" dirty="0"/>
          </a:p>
          <a:p>
            <a:pPr marL="457200" lvl="1" indent="0">
              <a:buNone/>
            </a:pPr>
            <a:endParaRPr lang="sv-SE" sz="2500" b="1" i="1" dirty="0"/>
          </a:p>
          <a:p>
            <a:pPr marL="330200" lvl="1" indent="0">
              <a:buNone/>
            </a:pPr>
            <a:endParaRPr lang="sv-SE" sz="500" b="1" dirty="0"/>
          </a:p>
          <a:p>
            <a:pPr marL="330200" lvl="1" indent="0">
              <a:buNone/>
            </a:pPr>
            <a:endParaRPr lang="sv-SE" sz="500" b="1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02C03-2829-4BD1-9034-FE05069BC853}" type="slidenum">
              <a:rPr lang="en-GB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7" name="Picture 2" descr="Q:\QKommunikation&amp;Samhälle\Stiftelserna 2013-\Logga\Sparbankens-Stiftelser-centrwebbad.jpg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6892" y="5954750"/>
            <a:ext cx="539955" cy="6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En bild som visar klädsel, person, leende, person&#10;&#10;Automatiskt genererad beskrivning">
            <a:extLst>
              <a:ext uri="{FF2B5EF4-FFF2-40B4-BE49-F238E27FC236}">
                <a16:creationId xmlns:a16="http://schemas.microsoft.com/office/drawing/2014/main" id="{F9146D9F-2CF3-5154-58C5-4485753D8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24" y="5169317"/>
            <a:ext cx="2209240" cy="165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6" name="textruta 4">
            <a:extLst>
              <a:ext uri="{FF2B5EF4-FFF2-40B4-BE49-F238E27FC236}">
                <a16:creationId xmlns:a16="http://schemas.microsoft.com/office/drawing/2014/main" id="{02EB19E6-4AC4-866A-F246-C0F72516E0EA}"/>
              </a:ext>
            </a:extLst>
          </p:cNvPr>
          <p:cNvGraphicFramePr/>
          <p:nvPr/>
        </p:nvGraphicFramePr>
        <p:xfrm>
          <a:off x="5503757" y="1225349"/>
          <a:ext cx="6096000" cy="397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8441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5084C3-D081-225C-23BF-ABEDE3E7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sv-SE" b="1"/>
              <a:t>Beslutsförfarande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 descr="En bild som visar rita, tecknad serie, clipart, Tecknade serier&#10;&#10;Automatiskt genererad beskrivning">
            <a:extLst>
              <a:ext uri="{FF2B5EF4-FFF2-40B4-BE49-F238E27FC236}">
                <a16:creationId xmlns:a16="http://schemas.microsoft.com/office/drawing/2014/main" id="{0E584B72-619E-1A63-30B9-065A9F3B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1313741"/>
            <a:ext cx="4777381" cy="40607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B7117-E3A1-199A-BC13-DA1A174E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sv-SE" sz="2600" b="1" i="1"/>
              <a:t>Båda stiftelserna tar beslut tillsammans</a:t>
            </a:r>
          </a:p>
          <a:p>
            <a:r>
              <a:rPr lang="sv-SE" sz="2600" b="1" i="1"/>
              <a:t>Arbetsgrupper som bereder och ger förslag till beslut</a:t>
            </a:r>
          </a:p>
          <a:p>
            <a:r>
              <a:rPr lang="sv-SE" sz="2600" b="1" i="1"/>
              <a:t>Jäv anmäls alltid - deltar inte i beslut</a:t>
            </a:r>
          </a:p>
          <a:p>
            <a:r>
              <a:rPr lang="sv-SE" sz="2600" b="1" i="1"/>
              <a:t>Kan bevilja en del av det sökta beloppet </a:t>
            </a:r>
          </a:p>
          <a:p>
            <a:r>
              <a:rPr lang="sv-SE" sz="2600" b="1" i="1"/>
              <a:t>Det finns en budget för olika kategorier</a:t>
            </a:r>
          </a:p>
        </p:txBody>
      </p:sp>
      <p:pic>
        <p:nvPicPr>
          <p:cNvPr id="7" name="Picture 2" descr="Q:\QKommunikation&amp;Samhälle\Stiftelserna 2013-\Logga\Sparbankens-Stiftelser-centrwebbad.jpg">
            <a:extLst>
              <a:ext uri="{FF2B5EF4-FFF2-40B4-BE49-F238E27FC236}">
                <a16:creationId xmlns:a16="http://schemas.microsoft.com/office/drawing/2014/main" id="{E8F2787C-AF2C-C580-E082-FFF4B5937420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6892" y="5954750"/>
            <a:ext cx="539955" cy="6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5084C3-D081-225C-23BF-ABEDE3E7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endParaRPr lang="sv-SE" sz="5400" b="1"/>
          </a:p>
        </p:txBody>
      </p:sp>
      <p:pic>
        <p:nvPicPr>
          <p:cNvPr id="6" name="Bildobjekt 5" descr="En bild som visar utomhus, vatten, Bayou, natur&#10;&#10;Automatiskt genererad beskrivning">
            <a:extLst>
              <a:ext uri="{FF2B5EF4-FFF2-40B4-BE49-F238E27FC236}">
                <a16:creationId xmlns:a16="http://schemas.microsoft.com/office/drawing/2014/main" id="{0B562408-C1D5-0922-9DA6-8C6AFCA90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r="3295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DB7117-E3A1-199A-BC13-DA1A174E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sv-SE" sz="2200" b="1" i="1"/>
              <a:t>Frågor?</a:t>
            </a:r>
          </a:p>
          <a:p>
            <a:pPr marL="0" indent="0">
              <a:buNone/>
            </a:pPr>
            <a:endParaRPr lang="sv-SE" sz="2200" b="1" i="1"/>
          </a:p>
          <a:p>
            <a:r>
              <a:rPr lang="sv-SE" sz="2200" b="1" i="1"/>
              <a:t>Tack för oss!</a:t>
            </a:r>
          </a:p>
          <a:p>
            <a:endParaRPr lang="sv-SE" sz="2200" b="1" i="1" dirty="0"/>
          </a:p>
        </p:txBody>
      </p:sp>
      <p:pic>
        <p:nvPicPr>
          <p:cNvPr id="7" name="Picture 2" descr="Q:\QKommunikation&amp;Samhälle\Stiftelserna 2013-\Logga\Sparbankens-Stiftelser-centrwebbad.jpg">
            <a:extLst>
              <a:ext uri="{FF2B5EF4-FFF2-40B4-BE49-F238E27FC236}">
                <a16:creationId xmlns:a16="http://schemas.microsoft.com/office/drawing/2014/main" id="{E8F2787C-AF2C-C580-E082-FFF4B5937420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6892" y="5954750"/>
            <a:ext cx="539955" cy="6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08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8f4341a-4c44-4d0a-9a5c-8b1c63cf69df}" enabled="1" method="Standard" siteId="{3d3309e9-342a-4198-8e2d-01a542e3ff2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210</Words>
  <Application>Microsoft Office PowerPoint</Application>
  <PresentationFormat>Bredbild</PresentationFormat>
  <Paragraphs>40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    Projekt &amp; Aktivitetsbidrag </vt:lpstr>
      <vt:lpstr>Ansökningsperioder</vt:lpstr>
      <vt:lpstr> Att tänka på vid ansökan</vt:lpstr>
      <vt:lpstr>Beslutsförfarande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Köns och Åldersfördelning</dc:title>
  <dc:creator>Anne Stenström</dc:creator>
  <cp:lastModifiedBy>Sara Maria Karolina Losell</cp:lastModifiedBy>
  <cp:revision>110</cp:revision>
  <dcterms:created xsi:type="dcterms:W3CDTF">2022-01-17T16:16:49Z</dcterms:created>
  <dcterms:modified xsi:type="dcterms:W3CDTF">2024-03-18T07:10:50Z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tionClass">
    <vt:lpwstr>Konfidentiell</vt:lpwstr>
  </property>
  <property fmtid="{D5CDD505-2E9C-101B-9397-08002B2CF9AE}" pid="3" name="RestrictedAccess">
    <vt:lpwstr/>
  </property>
</Properties>
</file>