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257" r:id="rId3"/>
    <p:sldId id="263" r:id="rId4"/>
    <p:sldId id="269" r:id="rId5"/>
    <p:sldId id="270" r:id="rId6"/>
    <p:sldId id="258" r:id="rId7"/>
    <p:sldId id="261" r:id="rId8"/>
    <p:sldId id="264" r:id="rId9"/>
    <p:sldId id="273" r:id="rId10"/>
    <p:sldId id="260" r:id="rId11"/>
    <p:sldId id="271" r:id="rId12"/>
    <p:sldId id="272" r:id="rId13"/>
    <p:sldId id="274" r:id="rId14"/>
    <p:sldId id="262" r:id="rId15"/>
    <p:sldId id="267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1A76C-244F-4C9D-98ED-89EC5533A02F}" v="291" dt="2024-03-19T17:36:55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D250-A222-4D0E-8F80-6E4369704300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1F0DD-CCA6-4F86-AEBC-918A57B3477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61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u="sng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6E981-B74D-4F52-A7B2-ECD80DDB78A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79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u="sng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6E981-B74D-4F52-A7B2-ECD80DDB78A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26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u="sng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6E981-B74D-4F52-A7B2-ECD80DDB78A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49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Du kan söka stöd för många olika saker, till exempel det här: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*ANIMERING-KLICKA*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200"/>
              <a:buFont typeface="Arial"/>
              <a:buChar char="•"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skapa en attraktiv landsbygd för boende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200"/>
              <a:buFont typeface="Arial"/>
              <a:buChar char="•"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utveckla bygdens föreningsliv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200"/>
              <a:buFont typeface="Arial"/>
              <a:buChar char="•"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göra investeringar i kultur- och naturlandskapet så att fler människor får tillgång till dem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200"/>
              <a:buFont typeface="Arial"/>
              <a:buChar char="•"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arbeta med näringslivsutveckling och innovationer.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 i="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Varje leaderområdes utvecklingsstrategi styr vilka projekt som kan få stöd i leaderområdet.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Hitta rätt leaderområde på leadersverige.se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 i="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u="sng"/>
          </a:p>
        </p:txBody>
      </p:sp>
      <p:sp>
        <p:nvSpPr>
          <p:cNvPr id="240" name="Google Shape;24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Du kan söka stöd för många olika saker, till exempel det här: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*ANIMERING-KLICKA*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200"/>
              <a:buFont typeface="Arial"/>
              <a:buChar char="•"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skapa en attraktiv landsbygd för boende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200"/>
              <a:buFont typeface="Arial"/>
              <a:buChar char="•"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utveckla bygdens föreningsliv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200"/>
              <a:buFont typeface="Arial"/>
              <a:buChar char="•"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göra investeringar i kultur- och naturlandskapet så att fler människor får tillgång till dem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200"/>
              <a:buFont typeface="Arial"/>
              <a:buChar char="•"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arbeta med näringslivsutveckling och innovationer.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 i="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Varje leaderområdes utvecklingsstrategi styr vilka projekt som kan få stöd i leaderområdet.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0" i="0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Hitta rätt leaderområde på leadersverige.se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 i="0">
              <a:solidFill>
                <a:srgbClr val="4D4D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u="sng"/>
          </a:p>
        </p:txBody>
      </p:sp>
      <p:sp>
        <p:nvSpPr>
          <p:cNvPr id="240" name="Google Shape;24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55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EE3E1-BF7A-6845-9F65-B6992058FAA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948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u="sng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6E981-B74D-4F52-A7B2-ECD80DDB78A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15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u="sng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6E981-B74D-4F52-A7B2-ECD80DDB78A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657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u="sng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6E981-B74D-4F52-A7B2-ECD80DDB78A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11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D7D-EC2B-45A3-9A6A-C9E07E2E370B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CA33-A239-4AB4-983C-8894DF5FC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989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C4DDD5F-244C-6194-1F77-6FEC246422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000" y="499534"/>
            <a:ext cx="4165600" cy="5858933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2002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47AEF5-0087-8CB6-6C16-6075D3465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68CE5D-5772-9533-68DA-2DA5ACFB4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F3E662-F67C-4A73-E0F7-38EBA2A2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E23CBA-0A9E-5DDB-B104-BCE6B272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064C6D-6456-6CAA-80CE-B1044906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387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F4CFCD-3D08-7C8F-7AAF-75C46EFD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F14DB4-4E1E-C601-BB8D-C48DCA902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67400F-A538-3001-14AD-334E6E6D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ECE21A-4E8B-8A78-6839-5E573F9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DEFAAC-7829-BE23-0843-3EC879A0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019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4B8A15-2F1D-138B-26D0-0734A4F6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1FFA53-62F1-D2E8-6967-CB13BA20F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B9615A-FB30-BF17-8EF3-0C0C0D046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3A5D1F-545E-7E03-ECF2-9F0F9CF1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161C97-B02F-3E92-31E8-8942AAB5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54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19D6F6-CE1D-87CC-6304-48A3A67F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86B8C4-7BC9-1625-CDBF-263596792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15A6F4-ECAA-CEEC-2541-0C9DEDA0C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9AD50-AF98-82C1-6669-D76DE149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65F8B0-627C-ED01-EBC5-083241CF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59063D-91A6-27F2-C29C-E7613E67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17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A339DC-59BC-3F61-77CE-273C5EDD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678B46-3819-EBF9-CEE4-2C56212EC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811EA9-27E6-D8DF-9AC1-3F1885CC0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69BF827-D9CB-5BF4-6800-B2D739873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12C4F0B-41F7-F067-28E1-EB5E33BCC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3862DCB-9B7B-CB09-B202-F30D683F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74AB966-C96B-54DB-51A5-1DB888C2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3B2EB5-375A-B8A3-36C3-446DC807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960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3272D-F017-20A8-50A3-D5FF3312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8BE43A0-3819-ED05-BFD2-D1BCE5C9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3E1FD64-7516-6801-2A75-7FD02F86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80E6B53-2338-5CFB-B54F-13866E21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72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814F350-341C-D8FD-EF61-FD09BA41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7CE8335-67E4-F7E6-930F-20BAD456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AEE6703-3496-83FE-461B-EBA68C70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691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4F513B-99F3-C77F-D4F6-F1A6202A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90A3F6-DE6D-3647-E85A-A070145E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DDADF2-A17C-1C6E-B153-95CC34574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CA3F6C-57AA-E473-84CD-0CF6B501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92C06C-4A44-499B-1D0B-E669232B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9566A6-2ECC-B118-827C-8CED5554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03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D7D-EC2B-45A3-9A6A-C9E07E2E370B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CA33-A239-4AB4-983C-8894DF5FC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60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689398-729B-FE50-EA0E-0DE2ADCD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DC963D-3BC4-8D7F-3B85-6CBC1A88B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BA22F5-6CD4-8FE9-1B35-E2E6B627C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4EDD61-5E38-986C-0F13-72ACCEB4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73F78E-EAD2-CD9F-C14E-99330A1B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D6B87DE-B7E4-2402-5A95-38ACFB8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32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C981B4-B3C2-94ED-AD5C-5DD6D348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F82AF43-87DD-484D-0B97-B2214E73F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CB50AE-9F9A-6862-65D5-710CFF6E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3CEA74-27B8-70F4-C868-C0C04B30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5E13B6-3AC9-DF28-7576-6354F2E1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228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F6A7064-0716-B67B-1D96-4DEE86A08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AC403C0-70ED-F01A-3296-364D05244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00D57D-7851-43CD-5977-4476A650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7E155C-F2DA-D379-7AA4-52B976FE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190C5D-E144-63EF-785F-FFCD0922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92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D7D-EC2B-45A3-9A6A-C9E07E2E370B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CA33-A239-4AB4-983C-8894DF5FC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903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D7D-EC2B-45A3-9A6A-C9E07E2E370B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CA33-A239-4AB4-983C-8894DF5FC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9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D7D-EC2B-45A3-9A6A-C9E07E2E370B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CA33-A239-4AB4-983C-8894DF5FC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20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D7D-EC2B-45A3-9A6A-C9E07E2E370B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CA33-A239-4AB4-983C-8894DF5FC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58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D7D-EC2B-45A3-9A6A-C9E07E2E370B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CA33-A239-4AB4-983C-8894DF5FC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13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D7D-EC2B-45A3-9A6A-C9E07E2E370B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CA33-A239-4AB4-983C-8894DF5FC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06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D7D-EC2B-45A3-9A6A-C9E07E2E370B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CA33-A239-4AB4-983C-8894DF5FC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8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DD7D-EC2B-45A3-9A6A-C9E07E2E370B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CA33-A239-4AB4-983C-8894DF5FC6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39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swald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5324806-0ECD-DF83-A694-186D08E0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09373D-6902-923D-9CDD-F55C8D130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07B565-6405-AE9C-5AD5-5732336C7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9F6B-87F5-45D5-B900-140152913C99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82BB91-7E14-9989-A1EB-8724AFF8C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23150E-B4A0-3C53-EC88-7B5130982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EFC19-F5E9-477C-97D2-FB0EE63215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13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tockholmsbygd.s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leaderstockholmsbygd.se/projek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D5D7F404-F81D-49F6-C7BC-A14FC4BCA5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r="23338"/>
          <a:stretch/>
        </p:blipFill>
        <p:spPr/>
      </p:pic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48C2F0DB-5558-30D3-2B40-3E641E176CF4}"/>
              </a:ext>
            </a:extLst>
          </p:cNvPr>
          <p:cNvSpPr/>
          <p:nvPr/>
        </p:nvSpPr>
        <p:spPr>
          <a:xfrm>
            <a:off x="178026" y="499534"/>
            <a:ext cx="6605540" cy="2102989"/>
          </a:xfrm>
          <a:prstGeom prst="rect">
            <a:avLst/>
          </a:prstGeom>
          <a:solidFill>
            <a:srgbClr val="4D5A32"/>
          </a:solidFill>
          <a:ln>
            <a:noFill/>
          </a:ln>
          <a:effectLst>
            <a:outerShdw blurRad="190500" sx="102000" sy="102000" algn="ctr" rotWithShape="0">
              <a:schemeClr val="tx1">
                <a:alpha val="14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D5EE955-6F73-09FB-6E61-8E2F21FC2880}"/>
              </a:ext>
            </a:extLst>
          </p:cNvPr>
          <p:cNvSpPr txBox="1"/>
          <p:nvPr/>
        </p:nvSpPr>
        <p:spPr>
          <a:xfrm>
            <a:off x="479515" y="834436"/>
            <a:ext cx="600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Oswald Medium" pitchFamily="2" charset="77"/>
              </a:rPr>
              <a:t>Landsbygdsutveckling genom leadermetoden</a:t>
            </a:r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56B57B0-7048-5B11-72FB-0D9404C4F43A}"/>
              </a:ext>
            </a:extLst>
          </p:cNvPr>
          <p:cNvSpPr txBox="1">
            <a:spLocks/>
          </p:cNvSpPr>
          <p:nvPr/>
        </p:nvSpPr>
        <p:spPr>
          <a:xfrm>
            <a:off x="178026" y="3201257"/>
            <a:ext cx="6605540" cy="1273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swald Medium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sv-SE" sz="3600" dirty="0">
                <a:solidFill>
                  <a:srgbClr val="4D5A31"/>
                </a:solidFill>
                <a:latin typeface="Oswald Medium" pitchFamily="2" charset="77"/>
              </a:rPr>
              <a:t>SÖKA BIDRAGSKVÄLL I EDSBRO</a:t>
            </a:r>
            <a:br>
              <a:rPr lang="sv-SE" sz="3600" dirty="0">
                <a:solidFill>
                  <a:srgbClr val="4D5A31"/>
                </a:solidFill>
                <a:latin typeface="Oswald Medium" pitchFamily="2" charset="77"/>
              </a:rPr>
            </a:br>
            <a:r>
              <a:rPr lang="sv-SE" sz="2800" dirty="0">
                <a:solidFill>
                  <a:srgbClr val="4D5A31"/>
                </a:solidFill>
                <a:latin typeface="Oswald Medium" pitchFamily="2" charset="77"/>
              </a:rPr>
              <a:t>2024-03-19</a:t>
            </a:r>
            <a:endParaRPr lang="sv-SE" sz="3600" dirty="0">
              <a:solidFill>
                <a:srgbClr val="4D5A31"/>
              </a:solidFill>
              <a:latin typeface="Oswald Medium" pitchFamily="2" charset="77"/>
            </a:endParaRPr>
          </a:p>
        </p:txBody>
      </p: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BE6A7D57-D85C-07D7-8CBF-DFC71B5D5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63" y="4820749"/>
            <a:ext cx="4114799" cy="20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1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C9F264E-92BF-B61C-0B34-F5C928546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50"/>
            <a:ext cx="2095406" cy="337548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F8D507-671B-E57F-5D25-06DF496E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116" y="344659"/>
            <a:ext cx="9393485" cy="1325563"/>
          </a:xfrm>
        </p:spPr>
        <p:txBody>
          <a:bodyPr/>
          <a:lstStyle/>
          <a:p>
            <a:r>
              <a:rPr lang="sv-SE" cap="all" dirty="0">
                <a:solidFill>
                  <a:srgbClr val="4D5A31"/>
                </a:solidFill>
                <a:latin typeface="Oswald Medium" pitchFamily="2" charset="77"/>
              </a:rPr>
              <a:t>Vilka stöd finns att söka?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8D5EDB-9454-4ED7-4F96-0F6B13D0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116" y="1684391"/>
            <a:ext cx="9842524" cy="48289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sz="3200" dirty="0">
                <a:solidFill>
                  <a:srgbClr val="4D5A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Alla</a:t>
            </a:r>
            <a:r>
              <a:rPr lang="sv-SE" sz="3200" dirty="0">
                <a:latin typeface="Roboto" panose="02000000000000000000" pitchFamily="2" charset="0"/>
                <a:ea typeface="Roboto" panose="02000000000000000000" pitchFamily="2" charset="0"/>
              </a:rPr>
              <a:t> utom privatpersoner </a:t>
            </a:r>
            <a:r>
              <a:rPr lang="sv-SE" sz="3200" dirty="0">
                <a:solidFill>
                  <a:srgbClr val="4D5A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kan söka</a:t>
            </a:r>
          </a:p>
          <a:p>
            <a:pPr>
              <a:lnSpc>
                <a:spcPct val="120000"/>
              </a:lnSpc>
            </a:pPr>
            <a:r>
              <a:rPr lang="sv-SE" sz="3200" dirty="0">
                <a:solidFill>
                  <a:srgbClr val="4D5A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Allmännyttiga projekt </a:t>
            </a:r>
            <a:r>
              <a:rPr lang="sv-SE" sz="3200" dirty="0">
                <a:latin typeface="Roboto" panose="02000000000000000000" pitchFamily="2" charset="0"/>
                <a:ea typeface="Roboto" panose="02000000000000000000" pitchFamily="2" charset="0"/>
              </a:rPr>
              <a:t>kan få 100 procent i projektstöd och medfinansierar med ideellt arbete</a:t>
            </a:r>
          </a:p>
          <a:p>
            <a:pPr>
              <a:lnSpc>
                <a:spcPct val="120000"/>
              </a:lnSpc>
            </a:pPr>
            <a:r>
              <a:rPr lang="sv-SE" sz="3200" dirty="0">
                <a:solidFill>
                  <a:srgbClr val="4D5A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Projektstöd till företag </a:t>
            </a:r>
            <a:r>
              <a:rPr lang="sv-SE" sz="3200" dirty="0">
                <a:latin typeface="Roboto" panose="02000000000000000000" pitchFamily="2" charset="0"/>
                <a:ea typeface="Roboto" panose="02000000000000000000" pitchFamily="2" charset="0"/>
              </a:rPr>
              <a:t>är max 40-70 procent i stöd och medfinansieras med egna pengar</a:t>
            </a:r>
          </a:p>
          <a:p>
            <a:pPr>
              <a:lnSpc>
                <a:spcPct val="120000"/>
              </a:lnSpc>
            </a:pPr>
            <a:r>
              <a:rPr lang="sv-SE" sz="3200" dirty="0">
                <a:solidFill>
                  <a:srgbClr val="4D5A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Projektidén</a:t>
            </a:r>
            <a:r>
              <a:rPr lang="sv-SE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sz="3200" dirty="0">
                <a:latin typeface="Roboto" panose="02000000000000000000" pitchFamily="2" charset="0"/>
                <a:ea typeface="Roboto" panose="02000000000000000000" pitchFamily="2" charset="0"/>
              </a:rPr>
              <a:t>måste bidra till våra målsättningar</a:t>
            </a:r>
          </a:p>
          <a:p>
            <a:pPr marL="0" indent="0">
              <a:lnSpc>
                <a:spcPct val="120000"/>
              </a:lnSpc>
              <a:buNone/>
            </a:pPr>
            <a:endParaRPr lang="sv-SE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sv-SE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29CBA6C2-9CEC-43BB-0A85-296C140E39FE}"/>
              </a:ext>
            </a:extLst>
          </p:cNvPr>
          <p:cNvCxnSpPr>
            <a:cxnSpLocks/>
          </p:cNvCxnSpPr>
          <p:nvPr/>
        </p:nvCxnSpPr>
        <p:spPr>
          <a:xfrm>
            <a:off x="1987345" y="1469852"/>
            <a:ext cx="1959428" cy="0"/>
          </a:xfrm>
          <a:prstGeom prst="line">
            <a:avLst/>
          </a:prstGeom>
          <a:ln w="50800">
            <a:solidFill>
              <a:srgbClr val="4D5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ogle Shape;226;p8">
            <a:extLst>
              <a:ext uri="{FF2B5EF4-FFF2-40B4-BE49-F238E27FC236}">
                <a16:creationId xmlns:a16="http://schemas.microsoft.com/office/drawing/2014/main" id="{0DDF952A-7760-58B9-5B29-DB27DB2D6DA7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p8">
            <a:extLst>
              <a:ext uri="{FF2B5EF4-FFF2-40B4-BE49-F238E27FC236}">
                <a16:creationId xmlns:a16="http://schemas.microsoft.com/office/drawing/2014/main" id="{2BEB6922-4A43-A36F-57C1-0BBBC1C524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6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C9F264E-92BF-B61C-0B34-F5C928546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50"/>
            <a:ext cx="2095406" cy="337548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F8D507-671B-E57F-5D25-06DF496E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116" y="344659"/>
            <a:ext cx="9393485" cy="1325563"/>
          </a:xfrm>
        </p:spPr>
        <p:txBody>
          <a:bodyPr/>
          <a:lstStyle/>
          <a:p>
            <a:r>
              <a:rPr lang="sv-SE" cap="all" dirty="0">
                <a:solidFill>
                  <a:srgbClr val="4D5A31"/>
                </a:solidFill>
                <a:latin typeface="Oswald Medium" pitchFamily="2" charset="77"/>
              </a:rPr>
              <a:t>mikrostöd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8D5EDB-9454-4ED7-4F96-0F6B13D0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116" y="1684391"/>
            <a:ext cx="9842524" cy="4828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sv-SE" sz="3200" dirty="0">
                <a:solidFill>
                  <a:srgbClr val="4D5A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Förening och nätverk </a:t>
            </a:r>
            <a:r>
              <a:rPr lang="sv-SE" sz="3200" dirty="0">
                <a:latin typeface="Roboto" panose="02000000000000000000" pitchFamily="2" charset="0"/>
                <a:ea typeface="Roboto" panose="02000000000000000000" pitchFamily="2" charset="0"/>
              </a:rPr>
              <a:t>kan söka mikrostöd</a:t>
            </a:r>
          </a:p>
          <a:p>
            <a:pPr>
              <a:lnSpc>
                <a:spcPct val="120000"/>
              </a:lnSpc>
            </a:pPr>
            <a:r>
              <a:rPr lang="sv-SE" sz="3200" dirty="0">
                <a:solidFill>
                  <a:srgbClr val="4D5A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Upp till 50 000 kronor </a:t>
            </a:r>
            <a:r>
              <a:rPr lang="sv-SE" sz="3200" dirty="0">
                <a:latin typeface="Roboto" panose="02000000000000000000" pitchFamily="2" charset="0"/>
                <a:ea typeface="Roboto" panose="02000000000000000000" pitchFamily="2" charset="0"/>
              </a:rPr>
              <a:t>i stöd för mindre </a:t>
            </a:r>
            <a:r>
              <a:rPr lang="sv-SE" sz="3200" dirty="0">
                <a:solidFill>
                  <a:srgbClr val="4D5A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insatser som gynnar fler än de som söker stödet </a:t>
            </a:r>
          </a:p>
          <a:p>
            <a:pPr>
              <a:lnSpc>
                <a:spcPct val="120000"/>
              </a:lnSpc>
            </a:pPr>
            <a:r>
              <a:rPr lang="sv-SE" sz="3200" dirty="0">
                <a:solidFill>
                  <a:srgbClr val="4D5A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Enkel ansökan och beslut inom två veckor </a:t>
            </a:r>
            <a:r>
              <a:rPr lang="sv-SE" sz="3200" dirty="0">
                <a:latin typeface="Roboto" panose="02000000000000000000" pitchFamily="2" charset="0"/>
                <a:ea typeface="Roboto" panose="02000000000000000000" pitchFamily="2" charset="0"/>
              </a:rPr>
              <a:t>från komplett ansökan. Inom följande teman:</a:t>
            </a:r>
          </a:p>
          <a:p>
            <a:pPr lvl="1">
              <a:lnSpc>
                <a:spcPct val="120000"/>
              </a:lnSpc>
            </a:pPr>
            <a:r>
              <a:rPr lang="sv-SE" sz="3300" i="1" dirty="0">
                <a:latin typeface="Roboto" panose="02000000000000000000" pitchFamily="2" charset="0"/>
                <a:ea typeface="Roboto" panose="02000000000000000000" pitchFamily="2" charset="0"/>
              </a:rPr>
              <a:t>Samverka &amp; arrangera</a:t>
            </a:r>
          </a:p>
          <a:p>
            <a:pPr lvl="1">
              <a:lnSpc>
                <a:spcPct val="120000"/>
              </a:lnSpc>
            </a:pPr>
            <a:r>
              <a:rPr lang="sv-SE" sz="3300" i="1" dirty="0">
                <a:latin typeface="Roboto" panose="02000000000000000000" pitchFamily="2" charset="0"/>
                <a:ea typeface="Roboto" panose="02000000000000000000" pitchFamily="2" charset="0"/>
              </a:rPr>
              <a:t>Digitalisera föreningslivet</a:t>
            </a:r>
          </a:p>
          <a:p>
            <a:pPr lvl="1">
              <a:lnSpc>
                <a:spcPct val="120000"/>
              </a:lnSpc>
            </a:pPr>
            <a:r>
              <a:rPr lang="sv-SE" sz="3300" i="1" dirty="0">
                <a:latin typeface="Roboto" panose="02000000000000000000" pitchFamily="2" charset="0"/>
                <a:ea typeface="Roboto" panose="02000000000000000000" pitchFamily="2" charset="0"/>
              </a:rPr>
              <a:t>Förankra &amp; planera </a:t>
            </a:r>
          </a:p>
          <a:p>
            <a:pPr lvl="1">
              <a:lnSpc>
                <a:spcPct val="120000"/>
              </a:lnSpc>
            </a:pPr>
            <a:r>
              <a:rPr lang="sv-SE" sz="3300" i="1" dirty="0">
                <a:latin typeface="Roboto" panose="02000000000000000000" pitchFamily="2" charset="0"/>
                <a:ea typeface="Roboto" panose="02000000000000000000" pitchFamily="2" charset="0"/>
              </a:rPr>
              <a:t>Hållbara initiativ</a:t>
            </a:r>
            <a:endParaRPr lang="sv-SE" sz="3200" i="1" dirty="0">
              <a:solidFill>
                <a:schemeClr val="accent1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sv-SE" sz="3600" dirty="0">
                <a:solidFill>
                  <a:srgbClr val="4D5A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 medfinansierar med ideellt arbete</a:t>
            </a:r>
          </a:p>
          <a:p>
            <a:pPr marL="0" indent="0">
              <a:lnSpc>
                <a:spcPct val="120000"/>
              </a:lnSpc>
              <a:buNone/>
            </a:pPr>
            <a:endParaRPr lang="sv-SE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sv-SE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29CBA6C2-9CEC-43BB-0A85-296C140E39FE}"/>
              </a:ext>
            </a:extLst>
          </p:cNvPr>
          <p:cNvCxnSpPr>
            <a:cxnSpLocks/>
          </p:cNvCxnSpPr>
          <p:nvPr/>
        </p:nvCxnSpPr>
        <p:spPr>
          <a:xfrm>
            <a:off x="1987345" y="1469852"/>
            <a:ext cx="1959428" cy="0"/>
          </a:xfrm>
          <a:prstGeom prst="line">
            <a:avLst/>
          </a:prstGeom>
          <a:ln w="50800">
            <a:solidFill>
              <a:srgbClr val="4D5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ogle Shape;226;p8">
            <a:extLst>
              <a:ext uri="{FF2B5EF4-FFF2-40B4-BE49-F238E27FC236}">
                <a16:creationId xmlns:a16="http://schemas.microsoft.com/office/drawing/2014/main" id="{0DDF952A-7760-58B9-5B29-DB27DB2D6DA7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p8">
            <a:extLst>
              <a:ext uri="{FF2B5EF4-FFF2-40B4-BE49-F238E27FC236}">
                <a16:creationId xmlns:a16="http://schemas.microsoft.com/office/drawing/2014/main" id="{2BEB6922-4A43-A36F-57C1-0BBBC1C524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C9F264E-92BF-B61C-0B34-F5C928546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50"/>
            <a:ext cx="2095406" cy="337548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F8D507-671B-E57F-5D25-06DF496E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116" y="344659"/>
            <a:ext cx="9393485" cy="1325563"/>
          </a:xfrm>
        </p:spPr>
        <p:txBody>
          <a:bodyPr/>
          <a:lstStyle/>
          <a:p>
            <a:r>
              <a:rPr lang="sv-SE" cap="all" dirty="0">
                <a:solidFill>
                  <a:srgbClr val="4D5A31"/>
                </a:solidFill>
                <a:latin typeface="Oswald Medium" pitchFamily="2" charset="77"/>
              </a:rPr>
              <a:t>mikrostöd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29CBA6C2-9CEC-43BB-0A85-296C140E39FE}"/>
              </a:ext>
            </a:extLst>
          </p:cNvPr>
          <p:cNvCxnSpPr>
            <a:cxnSpLocks/>
          </p:cNvCxnSpPr>
          <p:nvPr/>
        </p:nvCxnSpPr>
        <p:spPr>
          <a:xfrm>
            <a:off x="1987345" y="1469852"/>
            <a:ext cx="1959428" cy="0"/>
          </a:xfrm>
          <a:prstGeom prst="line">
            <a:avLst/>
          </a:prstGeom>
          <a:ln w="50800">
            <a:solidFill>
              <a:srgbClr val="4D5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ogle Shape;226;p8">
            <a:extLst>
              <a:ext uri="{FF2B5EF4-FFF2-40B4-BE49-F238E27FC236}">
                <a16:creationId xmlns:a16="http://schemas.microsoft.com/office/drawing/2014/main" id="{0DDF952A-7760-58B9-5B29-DB27DB2D6DA7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p8">
            <a:extLst>
              <a:ext uri="{FF2B5EF4-FFF2-40B4-BE49-F238E27FC236}">
                <a16:creationId xmlns:a16="http://schemas.microsoft.com/office/drawing/2014/main" id="{2BEB6922-4A43-A36F-57C1-0BBBC1C524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1AEA8323-797E-9D85-2D05-BA903E627CC3}"/>
              </a:ext>
            </a:extLst>
          </p:cNvPr>
          <p:cNvSpPr txBox="1"/>
          <p:nvPr/>
        </p:nvSpPr>
        <p:spPr>
          <a:xfrm>
            <a:off x="6211933" y="630586"/>
            <a:ext cx="5485696" cy="2131930"/>
          </a:xfrm>
          <a:prstGeom prst="rect">
            <a:avLst/>
          </a:prstGeom>
          <a:noFill/>
          <a:ln w="28575">
            <a:solidFill>
              <a:srgbClr val="4D5A31"/>
            </a:solidFill>
            <a:prstDash val="sysDash"/>
          </a:ln>
        </p:spPr>
        <p:txBody>
          <a:bodyPr wrap="square">
            <a:spAutoFit/>
          </a:bodyPr>
          <a:lstStyle/>
          <a:p>
            <a:pPr lvl="0">
              <a:lnSpc>
                <a:spcPct val="106000"/>
              </a:lnSpc>
            </a:pPr>
            <a:r>
              <a:rPr lang="sv-SE" sz="1800" b="1" dirty="0">
                <a:solidFill>
                  <a:srgbClr val="4D5A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HÅLLBARA INITIATIV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Kompetensutveckling i form av seminarier, studiebesök, temadagar m.m.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 starta/testa/inventera förutsättningar för initiativ gällande hållbarhet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 utveckla samarbeten och engagemang kring olika hållbarhetsfrågor</a:t>
            </a:r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3732C7C-CA1C-B25C-D1FA-16E9E24354A9}"/>
              </a:ext>
            </a:extLst>
          </p:cNvPr>
          <p:cNvSpPr txBox="1"/>
          <p:nvPr/>
        </p:nvSpPr>
        <p:spPr>
          <a:xfrm>
            <a:off x="412955" y="3630881"/>
            <a:ext cx="6096000" cy="3038589"/>
          </a:xfrm>
          <a:prstGeom prst="rect">
            <a:avLst/>
          </a:prstGeom>
          <a:noFill/>
          <a:ln w="28575">
            <a:solidFill>
              <a:srgbClr val="4D5A31"/>
            </a:solidFill>
            <a:prstDash val="sysDash"/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sv-SE" sz="1800" b="1" dirty="0">
                <a:solidFill>
                  <a:srgbClr val="4D5A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DIGITALISERA FÖRENINGSLIVET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Kostnader för att utveckla en webbsida, digital plattform eller digitalt bokningssystem.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Kostnader för att införa digital teknik i föreningens verksamhet (installation av fiber är dock inte stödberättigat).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Kompetensutveckling inom sociala medier, digitala möten eller andra insatser som ökar föreningens kompetens, digitala närvaro och attraktivitet för nya målgrupper.</a:t>
            </a:r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0062102-8E75-B5B7-73D9-CABFFFC8D365}"/>
              </a:ext>
            </a:extLst>
          </p:cNvPr>
          <p:cNvSpPr txBox="1"/>
          <p:nvPr/>
        </p:nvSpPr>
        <p:spPr>
          <a:xfrm>
            <a:off x="7273113" y="3630881"/>
            <a:ext cx="4424516" cy="2114297"/>
          </a:xfrm>
          <a:prstGeom prst="rect">
            <a:avLst/>
          </a:prstGeom>
          <a:noFill/>
          <a:ln w="28575">
            <a:solidFill>
              <a:srgbClr val="4D5A3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rgbClr val="4D5A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FÖRANKRA OCH PLANERA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Mindre förstudier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Möten i syfte att förankra projektidéer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Utrustning till ett beredskapsförråd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Kommunikationsutrustning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Kompetensutveckling som ökar föreningens beredskapsförmåga </a:t>
            </a:r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2637088-FBF5-57CF-EF37-3E03FE6598F0}"/>
              </a:ext>
            </a:extLst>
          </p:cNvPr>
          <p:cNvSpPr txBox="1"/>
          <p:nvPr/>
        </p:nvSpPr>
        <p:spPr>
          <a:xfrm>
            <a:off x="1374462" y="1729711"/>
            <a:ext cx="4345858" cy="1544718"/>
          </a:xfrm>
          <a:prstGeom prst="rect">
            <a:avLst/>
          </a:prstGeom>
          <a:noFill/>
          <a:ln w="28575">
            <a:solidFill>
              <a:srgbClr val="4D5A31"/>
            </a:solidFill>
            <a:prstDash val="sysDash"/>
          </a:ln>
        </p:spPr>
        <p:txBody>
          <a:bodyPr wrap="square">
            <a:spAutoFit/>
          </a:bodyPr>
          <a:lstStyle/>
          <a:p>
            <a:pPr lvl="0">
              <a:lnSpc>
                <a:spcPct val="106000"/>
              </a:lnSpc>
            </a:pPr>
            <a:r>
              <a:rPr lang="sv-SE" sz="1800" b="1" dirty="0">
                <a:solidFill>
                  <a:srgbClr val="4D5A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SAMVERKA OCH ARRANGERA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 arrangera mindre aktiviteter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Utveckling av mötesplatser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Marknadsföring av aktiviteter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Bygdegemensamma arrangemang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87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15">
            <a:extLst>
              <a:ext uri="{FF2B5EF4-FFF2-40B4-BE49-F238E27FC236}">
                <a16:creationId xmlns:a16="http://schemas.microsoft.com/office/drawing/2014/main" id="{BFCCDB2B-DC67-5996-F045-E44C881F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829" y="3422037"/>
            <a:ext cx="1836737" cy="1562100"/>
          </a:xfrm>
          <a:prstGeom prst="ellipse">
            <a:avLst/>
          </a:prstGeom>
          <a:solidFill>
            <a:srgbClr val="E1E8DE"/>
          </a:solidFill>
          <a:ln w="19050" cap="rnd" algn="ctr">
            <a:solidFill>
              <a:srgbClr val="505E3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33" name="Oval 15">
            <a:extLst>
              <a:ext uri="{FF2B5EF4-FFF2-40B4-BE49-F238E27FC236}">
                <a16:creationId xmlns:a16="http://schemas.microsoft.com/office/drawing/2014/main" id="{D1C404EB-A503-B96C-F678-BCFC5B31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727" y="1814029"/>
            <a:ext cx="1836737" cy="1562100"/>
          </a:xfrm>
          <a:prstGeom prst="ellipse">
            <a:avLst/>
          </a:prstGeom>
          <a:solidFill>
            <a:srgbClr val="E1E8DE"/>
          </a:solidFill>
          <a:ln w="19050" cap="rnd" algn="ctr">
            <a:solidFill>
              <a:srgbClr val="505E3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34" name="Oval 15">
            <a:extLst>
              <a:ext uri="{FF2B5EF4-FFF2-40B4-BE49-F238E27FC236}">
                <a16:creationId xmlns:a16="http://schemas.microsoft.com/office/drawing/2014/main" id="{385EAEAA-F38A-60F3-5F16-088D0CD9E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727" y="207405"/>
            <a:ext cx="1836737" cy="1562100"/>
          </a:xfrm>
          <a:prstGeom prst="ellipse">
            <a:avLst/>
          </a:prstGeom>
          <a:solidFill>
            <a:srgbClr val="E1E8DE"/>
          </a:solidFill>
          <a:ln w="19050" cap="rnd" algn="ctr">
            <a:solidFill>
              <a:srgbClr val="505E3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6B54C65C-6E56-4C20-4349-BA771A78E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263" y="206021"/>
            <a:ext cx="1836737" cy="1562100"/>
          </a:xfrm>
          <a:prstGeom prst="ellipse">
            <a:avLst/>
          </a:prstGeom>
          <a:solidFill>
            <a:srgbClr val="E1E8DE"/>
          </a:solidFill>
          <a:ln w="19050" cap="rnd" algn="ctr">
            <a:solidFill>
              <a:srgbClr val="505E3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36" name="Oval 15">
            <a:extLst>
              <a:ext uri="{FF2B5EF4-FFF2-40B4-BE49-F238E27FC236}">
                <a16:creationId xmlns:a16="http://schemas.microsoft.com/office/drawing/2014/main" id="{935863B9-E896-BBC9-BDDA-511FD0B0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263" y="1814029"/>
            <a:ext cx="1836737" cy="1562100"/>
          </a:xfrm>
          <a:prstGeom prst="ellipse">
            <a:avLst/>
          </a:prstGeom>
          <a:solidFill>
            <a:srgbClr val="E1E8DE"/>
          </a:solidFill>
          <a:ln w="19050" cap="rnd" algn="ctr">
            <a:solidFill>
              <a:srgbClr val="505E3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3989321E-20AC-5CAA-D5E5-24E3C016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264" y="3422037"/>
            <a:ext cx="1836737" cy="1562100"/>
          </a:xfrm>
          <a:prstGeom prst="ellipse">
            <a:avLst/>
          </a:prstGeom>
          <a:solidFill>
            <a:srgbClr val="E1E8DE"/>
          </a:solidFill>
          <a:ln w="19050" cap="rnd" algn="ctr">
            <a:solidFill>
              <a:srgbClr val="505E3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38" name="Oval 15">
            <a:extLst>
              <a:ext uri="{FF2B5EF4-FFF2-40B4-BE49-F238E27FC236}">
                <a16:creationId xmlns:a16="http://schemas.microsoft.com/office/drawing/2014/main" id="{59B3822B-AC2C-79AE-46E2-2290DF9DC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343" y="5030045"/>
            <a:ext cx="1836737" cy="1562100"/>
          </a:xfrm>
          <a:prstGeom prst="ellipse">
            <a:avLst/>
          </a:prstGeom>
          <a:solidFill>
            <a:srgbClr val="E1E8DE"/>
          </a:solidFill>
          <a:ln w="19050" cap="rnd" algn="ctr">
            <a:solidFill>
              <a:srgbClr val="505E3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pic>
        <p:nvPicPr>
          <p:cNvPr id="4" name="Bildobjekt 3" descr="En bild som visar logotyp&#10;&#10;Automatiskt genererad beskrivning">
            <a:extLst>
              <a:ext uri="{FF2B5EF4-FFF2-40B4-BE49-F238E27FC236}">
                <a16:creationId xmlns:a16="http://schemas.microsoft.com/office/drawing/2014/main" id="{D3DF027D-2CBF-560A-A184-79E8B3696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175257"/>
            <a:ext cx="2199352" cy="1088907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26C85C7B-A52A-0BE6-D647-09F05D7C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517" y="381035"/>
            <a:ext cx="1797050" cy="108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2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Ni har en </a:t>
            </a:r>
            <a:br>
              <a:rPr kumimoji="0" lang="sv-SE" altLang="sv-S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sv-SE" altLang="sv-S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utvecklingsidé och behöver stöd för förstudie eller genomförande?</a:t>
            </a:r>
            <a:endParaRPr kumimoji="0" lang="sv-SE" altLang="sv-SE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8C5DF6F-1C6D-7647-92F1-FB322CCC7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522" y="567248"/>
            <a:ext cx="1585912" cy="87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2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Ryms idén inom våra mål och insatsområden?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50989CD4-DD0B-7240-6324-7C49B3CE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95" y="2360092"/>
            <a:ext cx="15748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2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Ring eller skicka in 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projektskiss!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F2EA3468-9E5E-AC39-8A33-49986D60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518" y="3781381"/>
            <a:ext cx="1888228" cy="97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2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Vid behov finns möjlighet att komplettera ansökan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6CAFC478-F206-F56E-DF14-551D05AF2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956" y="2254920"/>
            <a:ext cx="14176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2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Leaderkontoret återkopplar och coachar. 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177E7D36-9C4B-6BD2-7661-4159AD8EC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755" y="3735888"/>
            <a:ext cx="1714500" cy="89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2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Ni tar fram projektplan, budget och skickar in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ansökan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8F8B53CC-A876-6459-EE04-CECE05D1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755" y="5030045"/>
            <a:ext cx="1836737" cy="1562100"/>
          </a:xfrm>
          <a:prstGeom prst="ellipse">
            <a:avLst/>
          </a:prstGeom>
          <a:solidFill>
            <a:srgbClr val="E1E8DE"/>
          </a:solidFill>
          <a:ln w="19050" cap="rnd" algn="ctr">
            <a:solidFill>
              <a:srgbClr val="505E3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49A0BA3-90FB-6441-A4CC-FE4F37116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657" y="5359358"/>
            <a:ext cx="1714500" cy="8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2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Leaderområdets styrelse besluter om ansökan prioriteras. 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6E48E8F8-69F9-D93E-E08E-5FF3AD946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881" y="5389389"/>
            <a:ext cx="1601787" cy="74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CC2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Jordbruksverket 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fattar </a:t>
            </a:r>
            <a:r>
              <a:rPr lang="sv-SE" altLang="sv-SE" sz="1400" dirty="0" err="1">
                <a:solidFill>
                  <a:srgbClr val="000000"/>
                </a:solidFill>
              </a:rPr>
              <a:t>myndighets-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beslut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AutoShape 7">
            <a:extLst>
              <a:ext uri="{FF2B5EF4-FFF2-40B4-BE49-F238E27FC236}">
                <a16:creationId xmlns:a16="http://schemas.microsoft.com/office/drawing/2014/main" id="{5D3028B3-AFDF-726D-205B-A00D4220E9F7}"/>
              </a:ext>
            </a:extLst>
          </p:cNvPr>
          <p:cNvSpPr>
            <a:spLocks noChangeArrowheads="1"/>
          </p:cNvSpPr>
          <p:nvPr/>
        </p:nvSpPr>
        <p:spPr bwMode="auto">
          <a:xfrm rot="3759644">
            <a:off x="4596322" y="1129931"/>
            <a:ext cx="169856" cy="1536604"/>
          </a:xfrm>
          <a:prstGeom prst="downArrow">
            <a:avLst>
              <a:gd name="adj1" fmla="val 44602"/>
              <a:gd name="adj2" fmla="val 80000"/>
            </a:avLst>
          </a:prstGeom>
          <a:solidFill>
            <a:srgbClr val="D673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E1CB298C-CA96-03EA-EFA3-7D776EDAF5D2}"/>
              </a:ext>
            </a:extLst>
          </p:cNvPr>
          <p:cNvSpPr>
            <a:spLocks noChangeArrowheads="1"/>
          </p:cNvSpPr>
          <p:nvPr/>
        </p:nvSpPr>
        <p:spPr bwMode="auto">
          <a:xfrm rot="3759644">
            <a:off x="4748723" y="4151484"/>
            <a:ext cx="169856" cy="1536604"/>
          </a:xfrm>
          <a:prstGeom prst="downArrow">
            <a:avLst>
              <a:gd name="adj1" fmla="val 44602"/>
              <a:gd name="adj2" fmla="val 80000"/>
            </a:avLst>
          </a:prstGeom>
          <a:solidFill>
            <a:srgbClr val="D673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0" name="AutoShape 7">
            <a:extLst>
              <a:ext uri="{FF2B5EF4-FFF2-40B4-BE49-F238E27FC236}">
                <a16:creationId xmlns:a16="http://schemas.microsoft.com/office/drawing/2014/main" id="{C3F16B8C-B837-C61C-B048-A83350759F05}"/>
              </a:ext>
            </a:extLst>
          </p:cNvPr>
          <p:cNvSpPr>
            <a:spLocks noChangeArrowheads="1"/>
          </p:cNvSpPr>
          <p:nvPr/>
        </p:nvSpPr>
        <p:spPr bwMode="auto">
          <a:xfrm rot="3759644">
            <a:off x="4748722" y="2606531"/>
            <a:ext cx="169856" cy="1536604"/>
          </a:xfrm>
          <a:prstGeom prst="downArrow">
            <a:avLst>
              <a:gd name="adj1" fmla="val 44602"/>
              <a:gd name="adj2" fmla="val 80000"/>
            </a:avLst>
          </a:prstGeom>
          <a:solidFill>
            <a:srgbClr val="D673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2" name="AutoShape 7">
            <a:extLst>
              <a:ext uri="{FF2B5EF4-FFF2-40B4-BE49-F238E27FC236}">
                <a16:creationId xmlns:a16="http://schemas.microsoft.com/office/drawing/2014/main" id="{00678744-726C-D51F-4C4F-DB73153BECF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96322" y="3434785"/>
            <a:ext cx="169856" cy="1536604"/>
          </a:xfrm>
          <a:prstGeom prst="downArrow">
            <a:avLst>
              <a:gd name="adj1" fmla="val 44602"/>
              <a:gd name="adj2" fmla="val 80000"/>
            </a:avLst>
          </a:prstGeom>
          <a:solidFill>
            <a:srgbClr val="D673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3" name="AutoShape 7">
            <a:extLst>
              <a:ext uri="{FF2B5EF4-FFF2-40B4-BE49-F238E27FC236}">
                <a16:creationId xmlns:a16="http://schemas.microsoft.com/office/drawing/2014/main" id="{58F7A1FB-545A-B662-5769-BE66DF74C1A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02201" y="98197"/>
            <a:ext cx="169856" cy="1536604"/>
          </a:xfrm>
          <a:prstGeom prst="downArrow">
            <a:avLst>
              <a:gd name="adj1" fmla="val 44602"/>
              <a:gd name="adj2" fmla="val 80000"/>
            </a:avLst>
          </a:prstGeom>
          <a:solidFill>
            <a:srgbClr val="D673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4" name="AutoShape 7">
            <a:extLst>
              <a:ext uri="{FF2B5EF4-FFF2-40B4-BE49-F238E27FC236}">
                <a16:creationId xmlns:a16="http://schemas.microsoft.com/office/drawing/2014/main" id="{BAAEB6F4-92CC-DE49-61A5-8DF3FD648DE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59435" y="1929638"/>
            <a:ext cx="169856" cy="1536604"/>
          </a:xfrm>
          <a:prstGeom prst="downArrow">
            <a:avLst>
              <a:gd name="adj1" fmla="val 44602"/>
              <a:gd name="adj2" fmla="val 80000"/>
            </a:avLst>
          </a:prstGeom>
          <a:solidFill>
            <a:srgbClr val="D673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5" name="AutoShape 7">
            <a:extLst>
              <a:ext uri="{FF2B5EF4-FFF2-40B4-BE49-F238E27FC236}">
                <a16:creationId xmlns:a16="http://schemas.microsoft.com/office/drawing/2014/main" id="{44F9AA5F-AABA-E4A9-459A-E64554AB25F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96322" y="5096370"/>
            <a:ext cx="169856" cy="1536604"/>
          </a:xfrm>
          <a:prstGeom prst="downArrow">
            <a:avLst>
              <a:gd name="adj1" fmla="val 44602"/>
              <a:gd name="adj2" fmla="val 80000"/>
            </a:avLst>
          </a:prstGeom>
          <a:solidFill>
            <a:srgbClr val="D673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505E3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05E32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" name="Google Shape;226;p8">
            <a:extLst>
              <a:ext uri="{FF2B5EF4-FFF2-40B4-BE49-F238E27FC236}">
                <a16:creationId xmlns:a16="http://schemas.microsoft.com/office/drawing/2014/main" id="{FC360FE0-F68F-9E58-629E-D7943DC4DE09}"/>
              </a:ext>
            </a:extLst>
          </p:cNvPr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9;p8">
            <a:extLst>
              <a:ext uri="{FF2B5EF4-FFF2-40B4-BE49-F238E27FC236}">
                <a16:creationId xmlns:a16="http://schemas.microsoft.com/office/drawing/2014/main" id="{78E348FD-6D90-97FD-8DB4-E75558D94F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6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9" grpId="0"/>
      <p:bldP spid="11" grpId="0"/>
      <p:bldP spid="13" grpId="0"/>
      <p:bldP spid="16" grpId="0"/>
      <p:bldP spid="17" grpId="0"/>
      <p:bldP spid="18" grpId="0" animBg="1"/>
      <p:bldP spid="19" grpId="0"/>
      <p:bldP spid="21" grpId="0"/>
      <p:bldP spid="31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logotyp&#10;&#10;Automatiskt genererad beskrivning">
            <a:extLst>
              <a:ext uri="{FF2B5EF4-FFF2-40B4-BE49-F238E27FC236}">
                <a16:creationId xmlns:a16="http://schemas.microsoft.com/office/drawing/2014/main" id="{2B29CCFA-F8AA-D7C3-AA85-BA3238E04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58" y="5446759"/>
            <a:ext cx="2426724" cy="120147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8E955AF-9B81-D06C-5BAC-54C30177C9E2}"/>
              </a:ext>
            </a:extLst>
          </p:cNvPr>
          <p:cNvSpPr txBox="1"/>
          <p:nvPr/>
        </p:nvSpPr>
        <p:spPr>
          <a:xfrm>
            <a:off x="2974258" y="2223576"/>
            <a:ext cx="6243484" cy="195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v-SE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Kontakta oss:</a:t>
            </a:r>
            <a:endParaRPr lang="sv-SE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info@leaderstockholmsbygd.se</a:t>
            </a:r>
          </a:p>
          <a:p>
            <a:pPr>
              <a:lnSpc>
                <a:spcPct val="114000"/>
              </a:lnSpc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076 213 18 10</a:t>
            </a:r>
          </a:p>
          <a:p>
            <a:pPr>
              <a:lnSpc>
                <a:spcPct val="114000"/>
              </a:lnSpc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www.leaderstockholmsbygd.se</a:t>
            </a:r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Google Shape;229;p8">
            <a:extLst>
              <a:ext uri="{FF2B5EF4-FFF2-40B4-BE49-F238E27FC236}">
                <a16:creationId xmlns:a16="http://schemas.microsoft.com/office/drawing/2014/main" id="{315E5D32-8CD6-13D5-8773-0810B619C0D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5085" y="5507498"/>
            <a:ext cx="1065935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99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EF8D507-671B-E57F-5D25-06DF496E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44" y="1153549"/>
            <a:ext cx="9393485" cy="1325563"/>
          </a:xfrm>
        </p:spPr>
        <p:txBody>
          <a:bodyPr/>
          <a:lstStyle/>
          <a:p>
            <a:r>
              <a:rPr lang="sv-SE" cap="all" dirty="0">
                <a:solidFill>
                  <a:srgbClr val="4D5A31"/>
                </a:solidFill>
                <a:latin typeface="Oswald Medium" pitchFamily="2" charset="77"/>
              </a:rPr>
              <a:t>Leader – stöd för lokal utveckling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8D5EDB-9454-4ED7-4F96-0F6B13D0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144" y="2493281"/>
            <a:ext cx="9393485" cy="337548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3200" dirty="0">
                <a:solidFill>
                  <a:srgbClr val="A8C082"/>
                </a:solidFill>
                <a:latin typeface="Oswald Medium" pitchFamily="2" charset="77"/>
                <a:ea typeface="Roboto" panose="02000000000000000000" pitchFamily="2" charset="0"/>
                <a:cs typeface="Helvetica Neue" panose="02000503000000020004" pitchFamily="2" charset="0"/>
              </a:rPr>
              <a:t>Har din förening, ditt företag eller annan organisation inom leaderområdet en projektidé som utvecklar både platsen och organisationen?</a:t>
            </a:r>
          </a:p>
          <a:p>
            <a:pPr marL="0" indent="0">
              <a:lnSpc>
                <a:spcPct val="120000"/>
              </a:lnSpc>
              <a:buNone/>
            </a:pPr>
            <a:endParaRPr lang="sv-SE" sz="1400" dirty="0">
              <a:solidFill>
                <a:srgbClr val="A8C082"/>
              </a:solidFill>
              <a:latin typeface="Oswald Medium" pitchFamily="2" charset="77"/>
              <a:ea typeface="Roboto" panose="02000000000000000000" pitchFamily="2" charset="0"/>
              <a:cs typeface="Helvetica Neue" panose="02000503000000020004" pitchFamily="2" charset="0"/>
            </a:endParaRPr>
          </a:p>
          <a:p>
            <a:pPr>
              <a:lnSpc>
                <a:spcPct val="120000"/>
              </a:lnSpc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Då kan ni söka pengar för att komma igång!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29CBA6C2-9CEC-43BB-0A85-296C140E39FE}"/>
              </a:ext>
            </a:extLst>
          </p:cNvPr>
          <p:cNvCxnSpPr>
            <a:cxnSpLocks/>
          </p:cNvCxnSpPr>
          <p:nvPr/>
        </p:nvCxnSpPr>
        <p:spPr>
          <a:xfrm>
            <a:off x="2409373" y="2278742"/>
            <a:ext cx="1959428" cy="0"/>
          </a:xfrm>
          <a:prstGeom prst="line">
            <a:avLst/>
          </a:prstGeom>
          <a:ln w="50800">
            <a:solidFill>
              <a:srgbClr val="4D5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>
            <a:extLst>
              <a:ext uri="{FF2B5EF4-FFF2-40B4-BE49-F238E27FC236}">
                <a16:creationId xmlns:a16="http://schemas.microsoft.com/office/drawing/2014/main" id="{55314AC3-FEC8-00BA-1E6E-1C883D5A7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50"/>
            <a:ext cx="2095406" cy="3375480"/>
          </a:xfrm>
          <a:prstGeom prst="rect">
            <a:avLst/>
          </a:prstGeom>
        </p:spPr>
      </p:pic>
      <p:pic>
        <p:nvPicPr>
          <p:cNvPr id="5" name="Google Shape;226;p8">
            <a:extLst>
              <a:ext uri="{FF2B5EF4-FFF2-40B4-BE49-F238E27FC236}">
                <a16:creationId xmlns:a16="http://schemas.microsoft.com/office/drawing/2014/main" id="{8577FB50-10C2-F0A9-A23B-0220FB37ABC0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p8">
            <a:extLst>
              <a:ext uri="{FF2B5EF4-FFF2-40B4-BE49-F238E27FC236}">
                <a16:creationId xmlns:a16="http://schemas.microsoft.com/office/drawing/2014/main" id="{80084888-774F-3327-96A4-BA8F76430F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1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C9F264E-92BF-B61C-0B34-F5C928546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50"/>
            <a:ext cx="2095406" cy="337548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F8D507-671B-E57F-5D25-06DF496E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116" y="344659"/>
            <a:ext cx="9393485" cy="1325563"/>
          </a:xfrm>
        </p:spPr>
        <p:txBody>
          <a:bodyPr/>
          <a:lstStyle/>
          <a:p>
            <a:r>
              <a:rPr lang="sv-SE" cap="all" dirty="0">
                <a:solidFill>
                  <a:srgbClr val="4D5A31"/>
                </a:solidFill>
                <a:latin typeface="Oswald Medium" pitchFamily="2" charset="77"/>
              </a:rPr>
              <a:t>leadermetoden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8D5EDB-9454-4ED7-4F96-0F6B13D0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116" y="1684391"/>
            <a:ext cx="9842524" cy="482895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Landsbygdsutveckling i </a:t>
            </a: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samverkan 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mellan sektorer, branscher och människor</a:t>
            </a:r>
          </a:p>
          <a:p>
            <a:pPr>
              <a:lnSpc>
                <a:spcPct val="120000"/>
              </a:lnSpc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Lokal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förankring, initiativkraft och lokal</a:t>
            </a: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kunskap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Innovation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– stöd att testa nya idéer eller skapa nya produkter, metoder eller processer</a:t>
            </a:r>
          </a:p>
          <a:p>
            <a:pPr>
              <a:lnSpc>
                <a:spcPct val="120000"/>
              </a:lnSpc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Trepartnerskap =&gt; </a:t>
            </a: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ideell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+ </a:t>
            </a: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privat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+ </a:t>
            </a: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offentlig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sektor är representerade i Leaders styrelse som fattar beslut, men också i många av våra projekt</a:t>
            </a:r>
          </a:p>
          <a:p>
            <a:pPr>
              <a:lnSpc>
                <a:spcPct val="120000"/>
              </a:lnSpc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Utvecklingsstrategin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sätter ramarna</a:t>
            </a:r>
          </a:p>
          <a:p>
            <a:pPr>
              <a:lnSpc>
                <a:spcPct val="120000"/>
              </a:lnSpc>
            </a:pPr>
            <a:endParaRPr lang="sv-SE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29CBA6C2-9CEC-43BB-0A85-296C140E39FE}"/>
              </a:ext>
            </a:extLst>
          </p:cNvPr>
          <p:cNvCxnSpPr>
            <a:cxnSpLocks/>
          </p:cNvCxnSpPr>
          <p:nvPr/>
        </p:nvCxnSpPr>
        <p:spPr>
          <a:xfrm>
            <a:off x="1987345" y="1469852"/>
            <a:ext cx="1959428" cy="0"/>
          </a:xfrm>
          <a:prstGeom prst="line">
            <a:avLst/>
          </a:prstGeom>
          <a:ln w="50800">
            <a:solidFill>
              <a:srgbClr val="4D5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ogle Shape;226;p8">
            <a:extLst>
              <a:ext uri="{FF2B5EF4-FFF2-40B4-BE49-F238E27FC236}">
                <a16:creationId xmlns:a16="http://schemas.microsoft.com/office/drawing/2014/main" id="{AAE5C70A-67D6-C86A-D58C-7B35E4D873EF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p8">
            <a:extLst>
              <a:ext uri="{FF2B5EF4-FFF2-40B4-BE49-F238E27FC236}">
                <a16:creationId xmlns:a16="http://schemas.microsoft.com/office/drawing/2014/main" id="{77C7CAFF-ECF5-75D9-944C-40989620AB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6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73;p5">
            <a:extLst>
              <a:ext uri="{FF2B5EF4-FFF2-40B4-BE49-F238E27FC236}">
                <a16:creationId xmlns:a16="http://schemas.microsoft.com/office/drawing/2014/main" id="{793AEEE0-8966-E0D4-B35A-81A667E4AB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5035" y="2271904"/>
            <a:ext cx="2476974" cy="446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C9F264E-92BF-B61C-0B34-F5C928546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50"/>
            <a:ext cx="2095406" cy="337548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F8D507-671B-E57F-5D25-06DF496E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116" y="344659"/>
            <a:ext cx="6082013" cy="1325563"/>
          </a:xfrm>
        </p:spPr>
        <p:txBody>
          <a:bodyPr/>
          <a:lstStyle/>
          <a:p>
            <a:r>
              <a:rPr lang="sv-SE" cap="all" dirty="0">
                <a:solidFill>
                  <a:srgbClr val="4D5A31"/>
                </a:solidFill>
                <a:latin typeface="Oswald Medium" pitchFamily="2" charset="77"/>
              </a:rPr>
              <a:t>Leader i </a:t>
            </a:r>
            <a:r>
              <a:rPr lang="sv-SE" cap="all" dirty="0" err="1">
                <a:solidFill>
                  <a:srgbClr val="4D5A31"/>
                </a:solidFill>
                <a:latin typeface="Oswald Medium" pitchFamily="2" charset="77"/>
              </a:rPr>
              <a:t>sverige</a:t>
            </a:r>
            <a:endParaRPr lang="sv-SE" cap="all" dirty="0">
              <a:solidFill>
                <a:srgbClr val="4D5A31"/>
              </a:solidFill>
              <a:latin typeface="Oswald Medium" pitchFamily="2" charset="77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8D5EDB-9454-4ED7-4F96-0F6B13D0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116" y="1684391"/>
            <a:ext cx="4486786" cy="44612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Våra stöd finansieras av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EU:s landsbygdsprogram, svenska staten, kommunerna Norrtälje, Österåker, Vaxholm, Värmdö, Haninge, Nynäshamn och Region Stockholm 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29CBA6C2-9CEC-43BB-0A85-296C140E39FE}"/>
              </a:ext>
            </a:extLst>
          </p:cNvPr>
          <p:cNvCxnSpPr>
            <a:cxnSpLocks/>
          </p:cNvCxnSpPr>
          <p:nvPr/>
        </p:nvCxnSpPr>
        <p:spPr>
          <a:xfrm>
            <a:off x="1987345" y="1469852"/>
            <a:ext cx="1959428" cy="0"/>
          </a:xfrm>
          <a:prstGeom prst="line">
            <a:avLst/>
          </a:prstGeom>
          <a:ln w="50800">
            <a:solidFill>
              <a:srgbClr val="4D5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ogle Shape;226;p8">
            <a:extLst>
              <a:ext uri="{FF2B5EF4-FFF2-40B4-BE49-F238E27FC236}">
                <a16:creationId xmlns:a16="http://schemas.microsoft.com/office/drawing/2014/main" id="{C113820D-A8FE-F123-4AA9-282D61A79F2D}"/>
              </a:ext>
            </a:extLst>
          </p:cNvPr>
          <p:cNvPicPr preferRelativeResize="0"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9;p8">
            <a:extLst>
              <a:ext uri="{FF2B5EF4-FFF2-40B4-BE49-F238E27FC236}">
                <a16:creationId xmlns:a16="http://schemas.microsoft.com/office/drawing/2014/main" id="{0E62F904-9539-92DB-FFF3-E474BACF50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69;p5">
            <a:extLst>
              <a:ext uri="{FF2B5EF4-FFF2-40B4-BE49-F238E27FC236}">
                <a16:creationId xmlns:a16="http://schemas.microsoft.com/office/drawing/2014/main" id="{3D720FD5-2DB1-63DB-FFC0-3442F4D42EA9}"/>
              </a:ext>
            </a:extLst>
          </p:cNvPr>
          <p:cNvSpPr/>
          <p:nvPr/>
        </p:nvSpPr>
        <p:spPr>
          <a:xfrm>
            <a:off x="7234908" y="508489"/>
            <a:ext cx="2476973" cy="2117885"/>
          </a:xfrm>
          <a:prstGeom prst="roundRect">
            <a:avLst>
              <a:gd name="adj" fmla="val 10924"/>
            </a:avLst>
          </a:prstGeom>
          <a:solidFill>
            <a:srgbClr val="A8C082">
              <a:alpha val="89411"/>
            </a:srgbClr>
          </a:solidFill>
          <a:ln>
            <a:noFill/>
          </a:ln>
          <a:effectLst>
            <a:outerShdw blurRad="190500" sx="102000" sy="102000" algn="ctr" rotWithShape="0">
              <a:srgbClr val="000000">
                <a:alpha val="1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"/>
              <a:buFont typeface="Roboto"/>
              <a:buNone/>
            </a:pPr>
            <a:endParaRPr sz="337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70;p5">
            <a:extLst>
              <a:ext uri="{FF2B5EF4-FFF2-40B4-BE49-F238E27FC236}">
                <a16:creationId xmlns:a16="http://schemas.microsoft.com/office/drawing/2014/main" id="{CBE70611-0F71-109F-EFB7-1DA5513E4933}"/>
              </a:ext>
            </a:extLst>
          </p:cNvPr>
          <p:cNvSpPr txBox="1"/>
          <p:nvPr/>
        </p:nvSpPr>
        <p:spPr>
          <a:xfrm>
            <a:off x="7534110" y="753257"/>
            <a:ext cx="1874962" cy="84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25" tIns="15025" rIns="15025" bIns="15025" anchor="t" anchorCtr="0">
            <a:sp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Oswald Medium"/>
              <a:buNone/>
            </a:pPr>
            <a:r>
              <a:rPr lang="sv-SE" sz="5300" b="1" i="0" u="none" strike="noStrike" cap="none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40</a:t>
            </a:r>
            <a:endParaRPr sz="5300" b="1" i="0" u="none" strike="noStrike" cap="none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" name="Google Shape;171;p5">
            <a:extLst>
              <a:ext uri="{FF2B5EF4-FFF2-40B4-BE49-F238E27FC236}">
                <a16:creationId xmlns:a16="http://schemas.microsoft.com/office/drawing/2014/main" id="{C0B2CCB7-A5CF-9328-8B7E-FAA833C6F45D}"/>
              </a:ext>
            </a:extLst>
          </p:cNvPr>
          <p:cNvSpPr txBox="1"/>
          <p:nvPr/>
        </p:nvSpPr>
        <p:spPr>
          <a:xfrm>
            <a:off x="7534110" y="1469719"/>
            <a:ext cx="2040023" cy="8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25" tIns="15025" rIns="15025" bIns="15025" anchor="t" anchorCtr="0">
            <a:sp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Oswald Medium"/>
              <a:buNone/>
            </a:pPr>
            <a:r>
              <a:rPr lang="sv-SE" sz="2667" b="1" i="0" u="none" strike="noStrike" cap="none" dirty="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Prioriterade</a:t>
            </a:r>
            <a:endParaRPr dirty="0"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Oswald Medium"/>
              <a:buNone/>
            </a:pPr>
            <a:r>
              <a:rPr lang="sv-SE" sz="2667" b="1" i="0" u="none" strike="noStrike" cap="none" dirty="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områden</a:t>
            </a:r>
            <a:endParaRPr sz="2667" b="0" i="0" u="none" strike="noStrike" cap="none" dirty="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3098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9ADA978-33FD-4617-8CF4-E3ED0A739F9C}"/>
              </a:ext>
            </a:extLst>
          </p:cNvPr>
          <p:cNvSpPr/>
          <p:nvPr/>
        </p:nvSpPr>
        <p:spPr>
          <a:xfrm>
            <a:off x="874135" y="786095"/>
            <a:ext cx="4697106" cy="2739529"/>
          </a:xfrm>
          <a:prstGeom prst="roundRect">
            <a:avLst>
              <a:gd name="adj" fmla="val 10924"/>
            </a:avLst>
          </a:prstGeom>
          <a:solidFill>
            <a:srgbClr val="A8C082">
              <a:alpha val="89804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 dirty="0">
              <a:solidFill>
                <a:srgbClr val="010101"/>
              </a:solidFill>
            </a:endParaRPr>
          </a:p>
        </p:txBody>
      </p:sp>
      <p:sp>
        <p:nvSpPr>
          <p:cNvPr id="3" name="Google Shape;713;p53">
            <a:extLst>
              <a:ext uri="{FF2B5EF4-FFF2-40B4-BE49-F238E27FC236}">
                <a16:creationId xmlns:a16="http://schemas.microsoft.com/office/drawing/2014/main" id="{4BB145C4-7934-2A83-DCEF-0DBD8E2988B5}"/>
              </a:ext>
            </a:extLst>
          </p:cNvPr>
          <p:cNvSpPr txBox="1"/>
          <p:nvPr/>
        </p:nvSpPr>
        <p:spPr>
          <a:xfrm>
            <a:off x="1265978" y="1646865"/>
            <a:ext cx="3856046" cy="1671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048" tIns="15048" rIns="15048" bIns="15048">
            <a:spAutoFit/>
          </a:bodyPr>
          <a:lstStyle/>
          <a:p>
            <a:pPr marL="0" lvl="3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2667" dirty="0" err="1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Mål</a:t>
            </a:r>
            <a:r>
              <a:rPr lang="en-US" sz="2667" dirty="0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  <a:p>
            <a:pPr marL="0" lvl="3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000" dirty="0" err="1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Hållbara</a:t>
            </a:r>
            <a:r>
              <a:rPr lang="en-US" sz="4000" dirty="0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näringar</a:t>
            </a:r>
            <a:r>
              <a:rPr lang="en-US" sz="4000" dirty="0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och </a:t>
            </a:r>
            <a:r>
              <a:rPr lang="en-US" sz="4000" dirty="0" err="1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verksamheter</a:t>
            </a:r>
            <a:endParaRPr sz="4000" dirty="0">
              <a:solidFill>
                <a:schemeClr val="bg1"/>
              </a:solidFill>
              <a:latin typeface="Oswald Medium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: Rounded Corners 23">
            <a:extLst>
              <a:ext uri="{FF2B5EF4-FFF2-40B4-BE49-F238E27FC236}">
                <a16:creationId xmlns:a16="http://schemas.microsoft.com/office/drawing/2014/main" id="{47B185FC-E610-5F6D-AE75-98BA04BFE77E}"/>
              </a:ext>
            </a:extLst>
          </p:cNvPr>
          <p:cNvSpPr/>
          <p:nvPr/>
        </p:nvSpPr>
        <p:spPr>
          <a:xfrm>
            <a:off x="6620761" y="786094"/>
            <a:ext cx="4697106" cy="2739529"/>
          </a:xfrm>
          <a:prstGeom prst="roundRect">
            <a:avLst>
              <a:gd name="adj" fmla="val 10924"/>
            </a:avLst>
          </a:prstGeom>
          <a:solidFill>
            <a:schemeClr val="accent1">
              <a:lumMod val="75000"/>
              <a:alpha val="89804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 dirty="0">
              <a:solidFill>
                <a:srgbClr val="010101"/>
              </a:solidFill>
            </a:endParaRPr>
          </a:p>
        </p:txBody>
      </p:sp>
      <p:sp>
        <p:nvSpPr>
          <p:cNvPr id="5" name="Google Shape;713;p53">
            <a:extLst>
              <a:ext uri="{FF2B5EF4-FFF2-40B4-BE49-F238E27FC236}">
                <a16:creationId xmlns:a16="http://schemas.microsoft.com/office/drawing/2014/main" id="{FC8F1DDB-864E-40D3-5889-69254C9AEEE3}"/>
              </a:ext>
            </a:extLst>
          </p:cNvPr>
          <p:cNvSpPr txBox="1"/>
          <p:nvPr/>
        </p:nvSpPr>
        <p:spPr>
          <a:xfrm>
            <a:off x="7012602" y="1646865"/>
            <a:ext cx="3856046" cy="1671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048" tIns="15048" rIns="15048" bIns="15048">
            <a:spAutoFit/>
          </a:bodyPr>
          <a:lstStyle/>
          <a:p>
            <a:pPr marL="0" lvl="3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2667" dirty="0" err="1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Mål</a:t>
            </a:r>
            <a:r>
              <a:rPr lang="en-US" sz="2667" dirty="0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</a:p>
          <a:p>
            <a:pPr marL="0" lvl="3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4000" dirty="0" err="1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Hållbara</a:t>
            </a:r>
            <a:r>
              <a:rPr lang="en-US" sz="4000" dirty="0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och resilienta </a:t>
            </a:r>
            <a:r>
              <a:rPr lang="en-US" sz="4000" dirty="0" err="1">
                <a:solidFill>
                  <a:schemeClr val="bg1"/>
                </a:solidFill>
                <a:latin typeface="Oswald Medium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platser</a:t>
            </a:r>
            <a:endParaRPr sz="4000" dirty="0">
              <a:solidFill>
                <a:schemeClr val="bg1"/>
              </a:solidFill>
              <a:latin typeface="Oswald Medium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CE08EDF-18C7-B5DE-B8EE-559A38F65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50"/>
            <a:ext cx="2095406" cy="3375480"/>
          </a:xfrm>
          <a:prstGeom prst="rect">
            <a:avLst/>
          </a:prstGeom>
        </p:spPr>
      </p:pic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C0FDD300-EB70-BDCA-DC09-4CD87EFC45E3}"/>
              </a:ext>
            </a:extLst>
          </p:cNvPr>
          <p:cNvSpPr/>
          <p:nvPr/>
        </p:nvSpPr>
        <p:spPr>
          <a:xfrm>
            <a:off x="874133" y="4161575"/>
            <a:ext cx="10443732" cy="1353106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Google Shape;713;p53">
            <a:extLst>
              <a:ext uri="{FF2B5EF4-FFF2-40B4-BE49-F238E27FC236}">
                <a16:creationId xmlns:a16="http://schemas.microsoft.com/office/drawing/2014/main" id="{7D43036C-46CC-764B-28B5-73A8025F455B}"/>
              </a:ext>
            </a:extLst>
          </p:cNvPr>
          <p:cNvSpPr txBox="1"/>
          <p:nvPr/>
        </p:nvSpPr>
        <p:spPr>
          <a:xfrm>
            <a:off x="1265978" y="4607796"/>
            <a:ext cx="9602670" cy="522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048" tIns="15048" rIns="15048" bIns="15048">
            <a:spAutoFit/>
          </a:bodyPr>
          <a:lstStyle/>
          <a:p>
            <a:pPr marL="0" lvl="3" algn="ctr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3200" dirty="0" err="1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Alla</a:t>
            </a:r>
            <a:r>
              <a:rPr lang="en-US" sz="3200" dirty="0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projekt</a:t>
            </a:r>
            <a:r>
              <a:rPr lang="en-US" sz="3200" dirty="0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måste</a:t>
            </a:r>
            <a:r>
              <a:rPr lang="en-US" sz="3200" dirty="0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bidra</a:t>
            </a:r>
            <a:r>
              <a:rPr lang="en-US" sz="3200" dirty="0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till </a:t>
            </a:r>
            <a:r>
              <a:rPr lang="en-US" sz="3200" dirty="0" err="1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minst</a:t>
            </a:r>
            <a:r>
              <a:rPr lang="en-US" sz="3200" dirty="0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ett</a:t>
            </a:r>
            <a:r>
              <a:rPr lang="en-US" sz="3200" dirty="0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3200" dirty="0" err="1">
                <a:solidFill>
                  <a:schemeClr val="bg1"/>
                </a:solidFill>
                <a:latin typeface="Oswal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målen</a:t>
            </a:r>
            <a:endParaRPr lang="en-US" sz="3200" dirty="0">
              <a:solidFill>
                <a:schemeClr val="bg1"/>
              </a:solidFill>
              <a:latin typeface="Oswald Medium" panose="000006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oogle Shape;226;p8">
            <a:extLst>
              <a:ext uri="{FF2B5EF4-FFF2-40B4-BE49-F238E27FC236}">
                <a16:creationId xmlns:a16="http://schemas.microsoft.com/office/drawing/2014/main" id="{2839486D-DC74-447A-C47D-5D23FB492F07}"/>
              </a:ext>
            </a:extLst>
          </p:cNvPr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p8">
            <a:extLst>
              <a:ext uri="{FF2B5EF4-FFF2-40B4-BE49-F238E27FC236}">
                <a16:creationId xmlns:a16="http://schemas.microsoft.com/office/drawing/2014/main" id="{D4320B85-5D6A-84C6-201E-1C435AD30C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3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206AAF41-E2B5-A466-C1FC-E09995D9448C}"/>
              </a:ext>
            </a:extLst>
          </p:cNvPr>
          <p:cNvSpPr/>
          <p:nvPr/>
        </p:nvSpPr>
        <p:spPr>
          <a:xfrm>
            <a:off x="327506" y="1499789"/>
            <a:ext cx="3600000" cy="3600000"/>
          </a:xfrm>
          <a:prstGeom prst="ellipse">
            <a:avLst/>
          </a:prstGeom>
          <a:solidFill>
            <a:srgbClr val="A8C08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66F877D-E94E-DACA-E73C-B1E2D30AC3EE}"/>
              </a:ext>
            </a:extLst>
          </p:cNvPr>
          <p:cNvSpPr txBox="1"/>
          <p:nvPr/>
        </p:nvSpPr>
        <p:spPr>
          <a:xfrm>
            <a:off x="782051" y="2710784"/>
            <a:ext cx="3145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Oswald Medium" pitchFamily="2" charset="77"/>
              </a:rPr>
              <a:t>Kunskap</a:t>
            </a:r>
          </a:p>
          <a:p>
            <a:r>
              <a:rPr lang="sv-SE" sz="4400" dirty="0">
                <a:solidFill>
                  <a:schemeClr val="bg1"/>
                </a:solidFill>
                <a:latin typeface="Oswald Medium" pitchFamily="2" charset="77"/>
              </a:rPr>
              <a:t>kompetens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F7E9F54-6323-4B97-5029-A76F74A712E4}"/>
              </a:ext>
            </a:extLst>
          </p:cNvPr>
          <p:cNvSpPr txBox="1"/>
          <p:nvPr/>
        </p:nvSpPr>
        <p:spPr>
          <a:xfrm>
            <a:off x="2648559" y="2243652"/>
            <a:ext cx="934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Oswald Medium" pitchFamily="2" charset="77"/>
              </a:rPr>
              <a:t>&amp;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516F309-4446-4D74-05F9-04DA39FCE5FC}"/>
              </a:ext>
            </a:extLst>
          </p:cNvPr>
          <p:cNvSpPr txBox="1"/>
          <p:nvPr/>
        </p:nvSpPr>
        <p:spPr>
          <a:xfrm>
            <a:off x="985250" y="2392925"/>
            <a:ext cx="179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Insatsområde 1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206AAF41-E2B5-A466-C1FC-E09995D9448C}"/>
              </a:ext>
            </a:extLst>
          </p:cNvPr>
          <p:cNvSpPr/>
          <p:nvPr/>
        </p:nvSpPr>
        <p:spPr>
          <a:xfrm>
            <a:off x="4338635" y="1512431"/>
            <a:ext cx="3600000" cy="36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66F877D-E94E-DACA-E73C-B1E2D30AC3EE}"/>
              </a:ext>
            </a:extLst>
          </p:cNvPr>
          <p:cNvSpPr txBox="1"/>
          <p:nvPr/>
        </p:nvSpPr>
        <p:spPr>
          <a:xfrm>
            <a:off x="4585250" y="2723426"/>
            <a:ext cx="305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Oswald Medium" pitchFamily="2" charset="77"/>
              </a:rPr>
              <a:t>Affärsmodeller</a:t>
            </a:r>
          </a:p>
          <a:p>
            <a:r>
              <a:rPr lang="sv-SE" sz="3600" dirty="0">
                <a:solidFill>
                  <a:schemeClr val="bg1"/>
                </a:solidFill>
                <a:latin typeface="Oswald Medium" pitchFamily="2" charset="77"/>
              </a:rPr>
              <a:t>samverkans-lösningar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F7E9F54-6323-4B97-5029-A76F74A712E4}"/>
              </a:ext>
            </a:extLst>
          </p:cNvPr>
          <p:cNvSpPr txBox="1"/>
          <p:nvPr/>
        </p:nvSpPr>
        <p:spPr>
          <a:xfrm>
            <a:off x="7175277" y="2243652"/>
            <a:ext cx="934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Oswald Medium" pitchFamily="2" charset="77"/>
              </a:rPr>
              <a:t>&amp;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516F309-4446-4D74-05F9-04DA39FCE5FC}"/>
              </a:ext>
            </a:extLst>
          </p:cNvPr>
          <p:cNvSpPr txBox="1"/>
          <p:nvPr/>
        </p:nvSpPr>
        <p:spPr>
          <a:xfrm>
            <a:off x="4996379" y="2405567"/>
            <a:ext cx="179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Insatsområde 2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206AAF41-E2B5-A466-C1FC-E09995D9448C}"/>
              </a:ext>
            </a:extLst>
          </p:cNvPr>
          <p:cNvSpPr/>
          <p:nvPr/>
        </p:nvSpPr>
        <p:spPr>
          <a:xfrm>
            <a:off x="8247580" y="1499789"/>
            <a:ext cx="3600000" cy="360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66F877D-E94E-DACA-E73C-B1E2D30AC3EE}"/>
              </a:ext>
            </a:extLst>
          </p:cNvPr>
          <p:cNvSpPr txBox="1"/>
          <p:nvPr/>
        </p:nvSpPr>
        <p:spPr>
          <a:xfrm>
            <a:off x="8702124" y="2710784"/>
            <a:ext cx="3251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Oswald Medium" pitchFamily="2" charset="77"/>
              </a:rPr>
              <a:t>Miljösmarta</a:t>
            </a:r>
          </a:p>
          <a:p>
            <a:r>
              <a:rPr lang="sv-SE" sz="4400" dirty="0">
                <a:solidFill>
                  <a:schemeClr val="bg1"/>
                </a:solidFill>
                <a:latin typeface="Oswald Medium" pitchFamily="2" charset="77"/>
              </a:rPr>
              <a:t>investeringar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516F309-4446-4D74-05F9-04DA39FCE5FC}"/>
              </a:ext>
            </a:extLst>
          </p:cNvPr>
          <p:cNvSpPr txBox="1"/>
          <p:nvPr/>
        </p:nvSpPr>
        <p:spPr>
          <a:xfrm>
            <a:off x="8905324" y="2392925"/>
            <a:ext cx="179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Insatsområde 3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C3CAB4E-7D67-10C4-21A8-4F2AF2AC9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1832">
            <a:off x="484704" y="2638187"/>
            <a:ext cx="783239" cy="1261716"/>
          </a:xfrm>
          <a:prstGeom prst="rect">
            <a:avLst/>
          </a:prstGeom>
        </p:spPr>
      </p:pic>
      <p:pic>
        <p:nvPicPr>
          <p:cNvPr id="3" name="Bildobjekt 2" descr="En bild som visar logotyp&#10;&#10;Automatiskt genererad beskrivning">
            <a:extLst>
              <a:ext uri="{FF2B5EF4-FFF2-40B4-BE49-F238E27FC236}">
                <a16:creationId xmlns:a16="http://schemas.microsoft.com/office/drawing/2014/main" id="{6F36CAC9-B73B-8E68-E4F7-0A0FECA30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175257"/>
            <a:ext cx="2199352" cy="1088907"/>
          </a:xfrm>
          <a:prstGeom prst="rect">
            <a:avLst/>
          </a:prstGeom>
        </p:spPr>
      </p:pic>
      <p:pic>
        <p:nvPicPr>
          <p:cNvPr id="8" name="Google Shape;226;p8">
            <a:extLst>
              <a:ext uri="{FF2B5EF4-FFF2-40B4-BE49-F238E27FC236}">
                <a16:creationId xmlns:a16="http://schemas.microsoft.com/office/drawing/2014/main" id="{78F26B67-52BE-E1E8-9BAB-B6D0A4759C18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9;p8">
            <a:extLst>
              <a:ext uri="{FF2B5EF4-FFF2-40B4-BE49-F238E27FC236}">
                <a16:creationId xmlns:a16="http://schemas.microsoft.com/office/drawing/2014/main" id="{5AE5D3BB-8A56-DBB2-FFB9-7F877E947D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>
            <a:spLocks noGrp="1"/>
          </p:cNvSpPr>
          <p:nvPr>
            <p:ph type="title"/>
          </p:nvPr>
        </p:nvSpPr>
        <p:spPr>
          <a:xfrm>
            <a:off x="1070255" y="6688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C280"/>
              </a:buClr>
              <a:buSzPts val="4400"/>
              <a:buFont typeface="Oswald Medium"/>
              <a:buNone/>
            </a:pPr>
            <a:r>
              <a:rPr lang="sv-SE" cap="none">
                <a:solidFill>
                  <a:srgbClr val="ACC280"/>
                </a:solidFill>
                <a:latin typeface="Oswald Medium"/>
                <a:ea typeface="Oswald Medium"/>
                <a:cs typeface="Oswald Medium"/>
                <a:sym typeface="Oswald Medium"/>
              </a:rPr>
              <a:t>VAD KAN MAN GÖRA?</a:t>
            </a:r>
            <a:endParaRPr/>
          </a:p>
        </p:txBody>
      </p:sp>
      <p:sp>
        <p:nvSpPr>
          <p:cNvPr id="243" name="Google Shape;243;p9"/>
          <p:cNvSpPr txBox="1">
            <a:spLocks noGrp="1"/>
          </p:cNvSpPr>
          <p:nvPr>
            <p:ph type="body" idx="1"/>
          </p:nvPr>
        </p:nvSpPr>
        <p:spPr>
          <a:xfrm>
            <a:off x="1070255" y="2008539"/>
            <a:ext cx="6950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05E32"/>
              </a:buClr>
              <a:buSzPct val="100000"/>
              <a:buNone/>
            </a:pPr>
            <a:r>
              <a:rPr lang="sv-SE" sz="3200">
                <a:solidFill>
                  <a:srgbClr val="505E32"/>
                </a:solidFill>
                <a:latin typeface="Oswald Medium"/>
                <a:ea typeface="Oswald Medium"/>
                <a:cs typeface="Oswald Medium"/>
                <a:sym typeface="Oswald Medium"/>
              </a:rPr>
              <a:t>Du kan söka stöd för många olika saker, till exempel det här: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>
                <a:latin typeface="Roboto"/>
                <a:ea typeface="Roboto"/>
                <a:cs typeface="Roboto"/>
                <a:sym typeface="Roboto"/>
              </a:rPr>
              <a:t>skapa en attraktiv landsbygd för boende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>
                <a:latin typeface="Roboto"/>
                <a:ea typeface="Roboto"/>
                <a:cs typeface="Roboto"/>
                <a:sym typeface="Roboto"/>
              </a:rPr>
              <a:t>utveckla bygdens föreningsliv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>
                <a:latin typeface="Roboto"/>
                <a:ea typeface="Roboto"/>
                <a:cs typeface="Roboto"/>
                <a:sym typeface="Roboto"/>
              </a:rPr>
              <a:t>göra investeringar i kultur- och naturlandskapet så att fler människor får tillgång till dem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>
                <a:latin typeface="Roboto"/>
                <a:ea typeface="Roboto"/>
                <a:cs typeface="Roboto"/>
                <a:sym typeface="Roboto"/>
              </a:rPr>
              <a:t>arbeta med näringslivsutveckling och innovationer</a:t>
            </a:r>
            <a:endParaRPr/>
          </a:p>
        </p:txBody>
      </p:sp>
      <p:cxnSp>
        <p:nvCxnSpPr>
          <p:cNvPr id="244" name="Google Shape;244;p9"/>
          <p:cNvCxnSpPr/>
          <p:nvPr/>
        </p:nvCxnSpPr>
        <p:spPr>
          <a:xfrm>
            <a:off x="1175484" y="1794000"/>
            <a:ext cx="1959428" cy="0"/>
          </a:xfrm>
          <a:prstGeom prst="straightConnector1">
            <a:avLst/>
          </a:prstGeom>
          <a:noFill/>
          <a:ln w="50800" cap="flat" cmpd="sng">
            <a:solidFill>
              <a:srgbClr val="4D5A3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5" name="Google Shape;2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1309" y="116114"/>
            <a:ext cx="4378161" cy="705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26;p8">
            <a:extLst>
              <a:ext uri="{FF2B5EF4-FFF2-40B4-BE49-F238E27FC236}">
                <a16:creationId xmlns:a16="http://schemas.microsoft.com/office/drawing/2014/main" id="{584A954E-E365-CD79-5571-ED482C7658D2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9;p8">
            <a:extLst>
              <a:ext uri="{FF2B5EF4-FFF2-40B4-BE49-F238E27FC236}">
                <a16:creationId xmlns:a16="http://schemas.microsoft.com/office/drawing/2014/main" id="{032598C2-45FC-CD94-CB66-A753D7BAD34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>
            <a:spLocks noGrp="1"/>
          </p:cNvSpPr>
          <p:nvPr>
            <p:ph type="title"/>
          </p:nvPr>
        </p:nvSpPr>
        <p:spPr>
          <a:xfrm>
            <a:off x="1070255" y="6688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C280"/>
              </a:buClr>
              <a:buSzPts val="4400"/>
              <a:buFont typeface="Oswald Medium"/>
              <a:buNone/>
            </a:pPr>
            <a:r>
              <a:rPr lang="sv-SE" dirty="0">
                <a:solidFill>
                  <a:srgbClr val="ACC280"/>
                </a:solidFill>
                <a:latin typeface="Oswald Medium"/>
                <a:sym typeface="Oswald Medium"/>
              </a:rPr>
              <a:t>BEVILJADE PROJEKT</a:t>
            </a:r>
            <a:endParaRPr dirty="0"/>
          </a:p>
        </p:txBody>
      </p:sp>
      <p:cxnSp>
        <p:nvCxnSpPr>
          <p:cNvPr id="244" name="Google Shape;244;p9"/>
          <p:cNvCxnSpPr/>
          <p:nvPr/>
        </p:nvCxnSpPr>
        <p:spPr>
          <a:xfrm>
            <a:off x="1175484" y="1794000"/>
            <a:ext cx="1959428" cy="0"/>
          </a:xfrm>
          <a:prstGeom prst="straightConnector1">
            <a:avLst/>
          </a:prstGeom>
          <a:noFill/>
          <a:ln w="50800" cap="flat" cmpd="sng">
            <a:solidFill>
              <a:srgbClr val="4D5A3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5" name="Google Shape;2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2129" y="238056"/>
            <a:ext cx="2087005" cy="419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26;p8">
            <a:extLst>
              <a:ext uri="{FF2B5EF4-FFF2-40B4-BE49-F238E27FC236}">
                <a16:creationId xmlns:a16="http://schemas.microsoft.com/office/drawing/2014/main" id="{584A954E-E365-CD79-5571-ED482C7658D2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9;p8">
            <a:extLst>
              <a:ext uri="{FF2B5EF4-FFF2-40B4-BE49-F238E27FC236}">
                <a16:creationId xmlns:a16="http://schemas.microsoft.com/office/drawing/2014/main" id="{032598C2-45FC-CD94-CB66-A753D7BAD34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43B554B-6562-B10F-4CB9-E21A7BF30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620" y="238056"/>
            <a:ext cx="4900125" cy="643141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96331FD-A0A1-A10F-1C76-F0CCC771EB41}"/>
              </a:ext>
            </a:extLst>
          </p:cNvPr>
          <p:cNvSpPr txBox="1"/>
          <p:nvPr/>
        </p:nvSpPr>
        <p:spPr>
          <a:xfrm>
            <a:off x="1175483" y="5950728"/>
            <a:ext cx="433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hlinkClick r:id="rId7"/>
              </a:rPr>
              <a:t>https://leaderstockholmsbygd.se/projekt/</a:t>
            </a:r>
            <a:r>
              <a:rPr lang="sv-S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23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B08A72F-52EE-337E-4D3F-12E613CB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845" y="380755"/>
            <a:ext cx="9400310" cy="1325563"/>
          </a:xfrm>
        </p:spPr>
        <p:txBody>
          <a:bodyPr>
            <a:normAutofit/>
          </a:bodyPr>
          <a:lstStyle/>
          <a:p>
            <a:r>
              <a:rPr lang="sv-SE" sz="5400" cap="all" dirty="0">
                <a:solidFill>
                  <a:srgbClr val="0D415E"/>
                </a:solidFill>
                <a:latin typeface="Oswald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insatsområden</a:t>
            </a:r>
          </a:p>
        </p:txBody>
      </p:sp>
      <p:sp>
        <p:nvSpPr>
          <p:cNvPr id="4" name="Platshållare för innehåll 7">
            <a:extLst>
              <a:ext uri="{FF2B5EF4-FFF2-40B4-BE49-F238E27FC236}">
                <a16:creationId xmlns:a16="http://schemas.microsoft.com/office/drawing/2014/main" id="{D56B96C8-4503-9DD1-6B6B-D1B76A1B29CB}"/>
              </a:ext>
            </a:extLst>
          </p:cNvPr>
          <p:cNvSpPr txBox="1">
            <a:spLocks/>
          </p:cNvSpPr>
          <p:nvPr/>
        </p:nvSpPr>
        <p:spPr>
          <a:xfrm>
            <a:off x="1395846" y="1885003"/>
            <a:ext cx="4479072" cy="251731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200" dirty="0">
                <a:solidFill>
                  <a:srgbClr val="0D415E"/>
                </a:solidFill>
                <a:latin typeface="Oswald 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Kunskap &amp; kompetens</a:t>
            </a:r>
          </a:p>
          <a:p>
            <a:r>
              <a:rPr lang="sv-SE" sz="2400" dirty="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Kompetens- och företagsutveckling</a:t>
            </a:r>
          </a:p>
          <a:p>
            <a:r>
              <a:rPr lang="sv-SE" sz="2400" dirty="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Förstudier </a:t>
            </a:r>
          </a:p>
          <a:p>
            <a:r>
              <a:rPr lang="sv-SE" sz="2400" dirty="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Ökad kunskap om småskalig och hållbar produktion</a:t>
            </a:r>
            <a:endParaRPr lang="sv-SE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Platshållare för innehåll 7">
            <a:extLst>
              <a:ext uri="{FF2B5EF4-FFF2-40B4-BE49-F238E27FC236}">
                <a16:creationId xmlns:a16="http://schemas.microsoft.com/office/drawing/2014/main" id="{D56B96C8-4503-9DD1-6B6B-D1B76A1B29CB}"/>
              </a:ext>
            </a:extLst>
          </p:cNvPr>
          <p:cNvSpPr txBox="1">
            <a:spLocks/>
          </p:cNvSpPr>
          <p:nvPr/>
        </p:nvSpPr>
        <p:spPr>
          <a:xfrm>
            <a:off x="6676103" y="1885003"/>
            <a:ext cx="4777464" cy="251731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200" dirty="0">
                <a:solidFill>
                  <a:schemeClr val="accent5"/>
                </a:solidFill>
                <a:latin typeface="Oswald 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Miljösmarta investeringar</a:t>
            </a:r>
          </a:p>
          <a:p>
            <a:r>
              <a:rPr lang="sv-SE" sz="2400" dirty="0">
                <a:ea typeface="Roboto" panose="02000000000000000000" pitchFamily="2" charset="0"/>
                <a:cs typeface="Helvetica Neue" panose="02000503000000020004" pitchFamily="2" charset="0"/>
              </a:rPr>
              <a:t>Investeringar i hållbar matproduktion</a:t>
            </a:r>
          </a:p>
          <a:p>
            <a:r>
              <a:rPr lang="sv-SE" sz="2400" dirty="0">
                <a:ea typeface="Roboto" panose="02000000000000000000" pitchFamily="2" charset="0"/>
                <a:cs typeface="Helvetica Neue" panose="02000503000000020004" pitchFamily="2" charset="0"/>
              </a:rPr>
              <a:t>Utveckling av mötesplatser</a:t>
            </a:r>
          </a:p>
          <a:p>
            <a:r>
              <a:rPr lang="sv-SE" sz="2400" dirty="0">
                <a:ea typeface="Roboto" panose="02000000000000000000" pitchFamily="2" charset="0"/>
                <a:cs typeface="Helvetica Neue" panose="02000503000000020004" pitchFamily="2" charset="0"/>
              </a:rPr>
              <a:t>Småskalig infrastruktur</a:t>
            </a:r>
          </a:p>
        </p:txBody>
      </p:sp>
      <p:sp>
        <p:nvSpPr>
          <p:cNvPr id="2" name="Platshållare för innehåll 7">
            <a:extLst>
              <a:ext uri="{FF2B5EF4-FFF2-40B4-BE49-F238E27FC236}">
                <a16:creationId xmlns:a16="http://schemas.microsoft.com/office/drawing/2014/main" id="{721930D6-F251-3426-5551-9CE04783ABC4}"/>
              </a:ext>
            </a:extLst>
          </p:cNvPr>
          <p:cNvSpPr txBox="1">
            <a:spLocks/>
          </p:cNvSpPr>
          <p:nvPr/>
        </p:nvSpPr>
        <p:spPr>
          <a:xfrm>
            <a:off x="1395845" y="4581003"/>
            <a:ext cx="10057722" cy="21584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200" dirty="0">
                <a:solidFill>
                  <a:srgbClr val="EFBA2B"/>
                </a:solidFill>
                <a:latin typeface="Oswald Medium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Affärsmodeller &amp; samverkanslösningar</a:t>
            </a:r>
          </a:p>
          <a:p>
            <a:r>
              <a:rPr lang="sv-SE" sz="2400" dirty="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Utveckling av nya produkter eller tjänster</a:t>
            </a:r>
          </a:p>
          <a:p>
            <a:r>
              <a:rPr lang="sv-SE" sz="2400" dirty="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Nätverk för affärs- och idéutbyten</a:t>
            </a:r>
          </a:p>
          <a:p>
            <a:r>
              <a:rPr lang="sv-SE" sz="2400" dirty="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Utveckling av cirkulära affärsidéer </a:t>
            </a:r>
          </a:p>
          <a:p>
            <a:endParaRPr lang="sv-SE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Bildobjekt 2" descr="En bild som visar logotyp&#10;&#10;Automatiskt genererad beskrivning">
            <a:extLst>
              <a:ext uri="{FF2B5EF4-FFF2-40B4-BE49-F238E27FC236}">
                <a16:creationId xmlns:a16="http://schemas.microsoft.com/office/drawing/2014/main" id="{4B283BD2-B388-63BB-E70C-F6A6404A7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175257"/>
            <a:ext cx="2199352" cy="1088907"/>
          </a:xfrm>
          <a:prstGeom prst="rect">
            <a:avLst/>
          </a:prstGeom>
        </p:spPr>
      </p:pic>
      <p:pic>
        <p:nvPicPr>
          <p:cNvPr id="6" name="Google Shape;226;p8">
            <a:extLst>
              <a:ext uri="{FF2B5EF4-FFF2-40B4-BE49-F238E27FC236}">
                <a16:creationId xmlns:a16="http://schemas.microsoft.com/office/drawing/2014/main" id="{E93B39EC-5EB9-48F2-4C1D-85942327E0E5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11511961" y="5669985"/>
            <a:ext cx="758141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p8">
            <a:extLst>
              <a:ext uri="{FF2B5EF4-FFF2-40B4-BE49-F238E27FC236}">
                <a16:creationId xmlns:a16="http://schemas.microsoft.com/office/drawing/2014/main" id="{BE1EBD39-D95E-C099-CFCB-8AEFC7DCD32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1700136" y="6286776"/>
            <a:ext cx="380187" cy="38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56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Leader Sverige 2023-2027">
      <a:dk1>
        <a:srgbClr val="000000"/>
      </a:dk1>
      <a:lt1>
        <a:srgbClr val="FFFFFF"/>
      </a:lt1>
      <a:dk2>
        <a:srgbClr val="7F7F7F"/>
      </a:dk2>
      <a:lt2>
        <a:srgbClr val="F2F2F2"/>
      </a:lt2>
      <a:accent1>
        <a:srgbClr val="4D5A31"/>
      </a:accent1>
      <a:accent2>
        <a:srgbClr val="A8C082"/>
      </a:accent2>
      <a:accent3>
        <a:srgbClr val="DDE5DA"/>
      </a:accent3>
      <a:accent4>
        <a:srgbClr val="EEBA2B"/>
      </a:accent4>
      <a:accent5>
        <a:srgbClr val="D57176"/>
      </a:accent5>
      <a:accent6>
        <a:srgbClr val="0C4160"/>
      </a:accent6>
      <a:hlink>
        <a:srgbClr val="0563C1"/>
      </a:hlink>
      <a:folHlink>
        <a:srgbClr val="C2DFFD"/>
      </a:folHlink>
    </a:clrScheme>
    <a:fontScheme name="Leader 2023-2027">
      <a:majorFont>
        <a:latin typeface="Oswa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DD5F6FF-57BB-49B1-9CD1-47852D42FD79}" vid="{29BCF793-91FC-437B-BC4D-8BC99B801908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DD5F6FF-57BB-49B1-9CD1-47852D42FD79}" vid="{11205849-68E9-4101-8606-3EF64F34715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729</Words>
  <Application>Microsoft Office PowerPoint</Application>
  <PresentationFormat>Bredbild</PresentationFormat>
  <Paragraphs>135</Paragraphs>
  <Slides>14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Open Sans</vt:lpstr>
      <vt:lpstr>Oswald Medium</vt:lpstr>
      <vt:lpstr>Roboto</vt:lpstr>
      <vt:lpstr>Symbol</vt:lpstr>
      <vt:lpstr>Office-tema</vt:lpstr>
      <vt:lpstr>Anpassad formgivning</vt:lpstr>
      <vt:lpstr>PowerPoint-presentation</vt:lpstr>
      <vt:lpstr>Leader – stöd för lokal utveckling</vt:lpstr>
      <vt:lpstr>leadermetoden</vt:lpstr>
      <vt:lpstr>Leader i sverige</vt:lpstr>
      <vt:lpstr>PowerPoint-presentation</vt:lpstr>
      <vt:lpstr>PowerPoint-presentation</vt:lpstr>
      <vt:lpstr>VAD KAN MAN GÖRA?</vt:lpstr>
      <vt:lpstr>BEVILJADE PROJEKT</vt:lpstr>
      <vt:lpstr>insatsområden</vt:lpstr>
      <vt:lpstr>Vilka stöd finns att söka?</vt:lpstr>
      <vt:lpstr>mikrostöd</vt:lpstr>
      <vt:lpstr>mikrostöd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Susanne Ortmanns</dc:creator>
  <cp:lastModifiedBy>Susanne Ortmanns</cp:lastModifiedBy>
  <cp:revision>4</cp:revision>
  <dcterms:created xsi:type="dcterms:W3CDTF">2023-03-17T07:59:56Z</dcterms:created>
  <dcterms:modified xsi:type="dcterms:W3CDTF">2024-03-19T17:38:19Z</dcterms:modified>
</cp:coreProperties>
</file>