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notesMasterIdLst>
    <p:notesMasterId r:id="rId13"/>
  </p:notesMasterIdLst>
  <p:sldIdLst>
    <p:sldId id="256" r:id="rId8"/>
    <p:sldId id="260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6FD30-985F-4973-817B-871A307FA271}" v="2" dt="2024-03-18T13:25:35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D46B-C624-4A49-89C6-E56292535BC3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B112-3A5D-4E2D-BCBA-894334736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B84F4812-9437-47AF-A143-1DE791788690}" type="datetime1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211A-16CA-483E-80AC-79CAFF1422D4}" type="datetime1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5289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0DD2-EB4D-4BC9-BC0E-A8F0C1C0F03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176027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1F26A-AEA5-48AC-92EB-79F39D815A1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76214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716AA-2057-4265-BB04-24AC866B261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87569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1318CA-6F58-48DD-97C6-378F266789F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8771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98AEA-45B6-45CD-811D-3646577BD4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15931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7C846-8457-4EC2-B5C1-17731033C28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1621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96A98-88C1-42AE-87DE-EDB85CC17F5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63639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3C65-D853-429C-92BD-83A60E8D592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263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75367-8D89-4363-A34D-F73980C6F51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368283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6D56E-5FAE-4CDC-9DDE-243FD255E91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1D08-0E72-4151-8166-B35B83E936F0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135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10362-3BD6-4A3C-BF49-480E6E0E69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227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57C06-7D87-43BF-BDC0-4AEBA9F32E7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87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AAAD-6E78-4A30-916D-823AEEA58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26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BA615-4B44-47FA-8083-7BBFB2C435D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12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12EE7-C609-4089-90F9-B2C412D925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88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7294C-1D5C-4638-AA64-C3C9DBBCF4C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031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7767B-AE50-48FA-AD0E-31651FA6FD0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643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76998-A1A8-42D3-828C-24F63E0B146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41766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93805-CB2D-4016-8873-4EBAC86B35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2113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CE2AF-CB7D-4844-8B47-6521409C97E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7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7F22-5D81-493F-AE01-B2117C596274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681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75B9B-FFA5-4B7D-B561-ADBFF0E4A1A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12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E95AF-78B4-46F4-9E93-26C62BD6EE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609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65DB-1AD2-4FEA-9544-37D8B2000CF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71216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F690E-6981-4566-B752-9A527782258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748133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6DBBD-3AC6-4CBF-AD53-3D9E9210FDE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9361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3D5A2-A4B5-47D8-AD41-E9F69034588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76784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18BBB-82C2-4283-AB3A-C1609F1B236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0967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A95BC-0CF6-4F1A-A554-A7CAF69167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016312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B5FB9-131E-430F-9F3D-386D4A29F4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65987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D21CD-CDDD-4625-9EB2-A1C7E673853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2814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4A8F-7F68-4BE8-A481-629196478256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5783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73359-4F8F-4D80-B990-37085D2AC2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4439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9EE8E-CD26-403D-91C2-FFD17757597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76493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BE502-8B23-44DB-82D3-F80228337D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8541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74BC4-1ACA-47B2-A985-0F11A325C5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03630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885E-41F3-42A3-A1B7-2E66CC56ECD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9145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371A8-72EC-461B-AEAD-D1829ECFC09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761896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F30E9-C506-431B-96EE-056D86CBEB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39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A270A-A2C3-4364-A31D-8CF640E6C7B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093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0B4CE-156D-4C29-AB94-CE89408B046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52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8562B-9EF2-4427-80A6-7905212EA11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6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1149-6BE5-49FB-916C-F40F9B667F76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51288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A0CE3-D75B-4CD4-9240-7F222BC4D91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740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0E05E-C370-4C56-8F05-240A4B23E28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77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7134-FDAE-4606-BFA3-5D1BD41269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098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25C3-BA22-4C93-AAC7-05B5E20FB69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7884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FCDA6-9A83-4E99-8B50-B1328412B4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068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4D2CA-14E5-40E2-9880-5CB0592F4FE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272626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9C13E-948C-4BA2-8E32-D3799F383AE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937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F32F4-317C-4B98-A686-BF42E6EF802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52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76735-EE5C-4FB5-B015-6D3384CC58F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0878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6E807-8718-48B0-94C4-908845D5F25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868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E6E6-467B-408D-80B4-2D620F26CDE1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90293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58508-6882-4773-B4D3-75F0DF17E49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834313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FB3A-EA95-4120-8235-2C62F705F55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1838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28EEC-E381-4A6B-A74B-72AF6EFDFBF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50988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CF35D-1E2A-459D-B9D9-2C1D9CDF471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169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D6BF0-88CC-4F6E-B6DC-2C825405B7F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78300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9487B-C52E-4387-9FB1-609448E1C01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501101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BBA38-6963-4C06-BA18-8BA1DA3EEC5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99391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F15B5-805C-4F9E-911D-CE438D13EB4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7148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10D02-C145-41EE-A146-BAF7528E404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872568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D1751-7059-4867-8191-BC14D5CD201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391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054D-95BB-4879-9394-6A9B2C5E900E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5125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BA5F-B7A9-4095-81BE-9311D85D49D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940009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93381-06A4-4780-AD94-75D817A4BA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557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3199C-ED5B-46AB-AA3E-2D441323488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920609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116F7-2575-4626-A78B-7D8C9593843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47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8343A-7C56-4A8D-9AC6-9ED01189F03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339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C788C-7A6A-433E-B1B4-69E2FE9A87E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45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98AEA-3BBF-4FA7-930B-720E8E1C4A2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95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D9A83-AA4D-4DED-B3DB-41572F42603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0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26299-46F7-4BA9-8812-EC7870A4DE2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97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23A8C-C85B-4190-BC1A-4A77A029337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7AE-6185-4326-B7BE-57B1D4CCDC58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9561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3C94A-01BA-48F6-B8C9-FB36189554F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9273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919F5-E930-4610-B89B-ADA0F7A2A0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65709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4AF5B-A1DC-41D3-8848-0A7D68679F3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299225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578B1-D6C6-4FC7-BAA2-9B420C79972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7497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FFE27-2D93-4F76-AC48-E3E369A6C4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380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7937D-6ACA-4776-817D-AF8C03EF7B2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509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04784-6E3D-42A6-9548-B4E22D78B2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68833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8CDBC-7EBB-4EC3-BAB8-FBBC9AF2CF4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16537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7A12B-74B0-4CEF-8F48-8CC7261C14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729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B0CF3-F71B-4AEB-944B-C55EDB0C44D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7481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7AFC-EE48-4528-AFBF-B60093295F53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4359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92A51-E11E-44D1-88F6-4C08208D438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4105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FDD5F-2B15-484A-BBE4-DAA1E0F987A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792608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D6109-06EB-41E1-9001-C72F2E37840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solidFill>
            <a:schemeClr val="accent1"/>
          </a:solidFill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918430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FA156-47F9-436D-9882-808BE31815B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solidFill>
            <a:schemeClr val="accent1"/>
          </a:solidFill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378889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82D46-6D86-42EE-84DF-CEC5B170CEB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7115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99511-AE9B-4663-A2EB-7EB7A6E1CC9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224085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0B42D-925D-451D-B1BA-BA4ABD352E7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6576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B4AF3-95F9-4EE5-AABD-B7EEC6EA3BD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772752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A3DC8-F49E-4E6F-9CC6-C85146C1EF5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6047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6D2E1-7671-46D5-8ACB-AAEEAC51D6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solidFill>
            <a:schemeClr val="accent1"/>
          </a:solidFill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3325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ACE8-6BEA-4F09-992C-BF5477707EB6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128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F2D2-644C-435C-AEC2-C22E25599795}" type="datetime1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45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447-5C52-4319-B06B-9ED3EF856E50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9991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45A-92DD-4050-84CB-C1FA35FE61A1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7736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7F8-79EB-4D1E-AB0D-7A5A8CBB6477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88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02FF-14DD-4553-AD39-D56539975962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9406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76D-2C72-4A6C-88DB-9989B00023A7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665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E77C-7F9D-4D84-B132-B50951F4F520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1657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6BA2-85A9-49E7-83DD-974DBC751542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127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92B-A181-4EE2-BB13-EAB9B194D631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2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913DC-5C8B-4E01-9252-003C978D3E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9DF50-03F0-4219-8820-F8BCE7933F1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3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29FE-7397-4565-ACB4-80B2DFAA11E9}" type="datetime1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198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FF53-DC17-434A-851C-D20F3807F28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16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9D9C-197B-4229-89A0-F8CDF387855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9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17E1-B3C3-495D-8808-9853CB6B043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02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7290-2E86-44EA-A515-EF1B65FDAAF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68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1B6E9-7266-40D2-8E0C-2BE28C7BF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32907-3DCC-42A6-86E0-C5A50014B4E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92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89FF-18DB-4BBF-92EA-EB43ADD5B42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0494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9E094-84A0-4043-A5F6-460F39B443F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4530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3ED0-F271-414E-BE60-AC5B8016C97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67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539EE-9C5F-4508-8B94-5FD24085721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DFBA-1896-4A11-B655-139A746FE96E}" type="datetime1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94B67-1BAF-4500-8FD1-1079AA8135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999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D28B9-78F2-453C-B0E8-A37ECD85504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9880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CF87A-A2A3-46C1-82F1-CB2F2CCC02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6327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CA4CA-0FF2-404C-B212-31D001127F9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3795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A4F8E-B2DD-4A4A-9E18-80AAF7FB36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04605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610E-6E25-488C-9804-F913ADDA59C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03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269A3-FE6E-4F3E-8AC1-BA8E552C61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17597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34A44-9C86-4012-9855-18B06F5700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6997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ADFE-BB65-4E46-85AD-9B3D9D6D7F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66587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BB90E-7504-4BCD-982D-54FCD59CC4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395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0B1-4E2C-410D-B010-7B097D993A58}" type="datetime1">
              <a:rPr lang="sv-SE" smtClean="0"/>
              <a:t>2024-03-18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255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4423F-FA11-4155-81BD-4CA6A39B2B0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8517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BAFBD-1F25-4E07-B0D4-DC2F8849D46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229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0D16E-38C6-4A47-A07E-4949C3F874C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09897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D9008-10CA-4C98-97C6-A137770EF6F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345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D2005-CFD4-4B1B-AF7A-1D9959DE7B5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50277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B4F7D-6F54-467F-A7D3-B8D5EF19D33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6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FF150-A8E2-47F9-9159-4471785F607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21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56E71-B775-4421-BB5C-245A86EC0AF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06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65D40-BB0E-494B-B71C-E5E5E9A8E6B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5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836CE-6E37-48BB-8354-B7F02C4F82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69-873E-4BE2-9BE6-BE945270FC3A}" type="datetime1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945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47F06-2082-4BB2-8F3D-9246D235518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14892-B774-450E-8F88-9C222456C70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79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DB8A3-EA23-4EFD-AD3B-BC563D6C571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1391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F869D-9F53-40AF-9F52-0D61860EE1C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1325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0866E-DE7E-455A-847B-A8CD7472549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22809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AC8C2-B919-4FBC-83A2-3C541985537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39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B8879-E9D7-4F84-AD75-D01F7B2327F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92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35C51-5728-43BE-9438-E804317D7A3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46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63FC1-40A9-4FC7-81A9-61257EDE044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07312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0938D-49B2-4113-8A95-862F705ECA3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82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141-46B3-4184-BE68-359FE5D27926}" type="datetime1">
              <a:rPr lang="sv-SE" smtClean="0"/>
              <a:t>2024-03-18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92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74D1-B8CF-4767-BF94-0B23E984EAA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332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64887-9DBF-4846-975B-024BCFFF36C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33271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CFAB-7EA0-4810-9324-E0EA1D5E26C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814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D273B-1040-4350-9623-38D0E2D702E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9518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C69D7-C6CD-44A8-90A2-46B529397A1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97019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DB349-1C6A-49F0-B001-E3C2AC2287F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16119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4E3E2-85D0-4DF0-8641-6016E46B5F6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80909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A0F94-2409-4D17-9567-E72A1E0A59D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52424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9BAD6-ADDD-48DE-8588-41F17A7BB54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791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7E974-1D3C-49BF-B620-B9FE26548B2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097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60FCA45B-DAC4-4674-8CFF-C7F5F685D77D}" type="datetime1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28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9FB26-E2D7-4881-9E78-A671DEDF2DA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612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D6226-C6DB-4B6B-B6B5-297A7BE0506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66931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AA79F-4385-479D-931C-80A7586F393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5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5BAA1-49BC-4AE9-A8F5-8EC02C4BA1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65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FF11B-1D2D-4EEE-A7CC-C84C2ADF2E5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8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B4BC5-BFCC-460B-B89E-09A1AFF4C5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731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</a:t>
            </a:r>
            <a:r>
              <a:rPr lang="sv-SE" dirty="0" err="1"/>
              <a:t>undrrubrik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94B9A-E5DD-442F-9433-EF6D52CF9D3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82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76EA9-636D-43C5-A038-A5E84E48E78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715E2-ECCC-4068-9E30-2E517700A1F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91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607D8-0E34-4147-88C4-EF446C6B4B5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2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BD49-0F8D-4AA8-8F52-C35A5E65DDBE}" type="datetime1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07261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6F2F8-594C-4F49-8A24-BAE956F76C86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30744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7F464-3431-4437-ABB9-4EEAC606179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65592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8F2D2-96CA-4E26-8514-FBD38FCF2488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844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B4F26-12A0-4775-A615-C5EA6A4B662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87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9507D-6357-45CA-8101-C7154697280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455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A9949-9167-4143-A328-0CF4D491480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9525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13F79-DF40-44BE-8AD6-2B497CC347C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8674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A805F-1A0D-4342-A349-575C7B24D34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4011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5AC33-FF68-42F5-AECD-9591F3686A3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49189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B094B-A0FD-46B7-98B6-855FE9AD05D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infoga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6189-61E0-40AC-AB3C-C167CC6FC3DE}" type="datetime1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7370-26EA-45DD-861A-D03D41ED46D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16692E-2694-4998-A1F3-C4D4FF82FF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E2F9-CAE4-4230-B24D-2923FFB49B4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CE83E-A842-471F-AF79-E965887CDA4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47C7E-E534-43DC-A3C9-08F7602CE3B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B0F98-6BDD-4D9C-8E0E-EBE95391364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2024-03-18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92773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669C6-1010-4D23-9AD1-1705E9C15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Bidrag till Kulturföreningar </a:t>
            </a:r>
            <a:br>
              <a:rPr lang="sv-SE" sz="6000" dirty="0">
                <a:solidFill>
                  <a:schemeClr val="tx1"/>
                </a:solidFill>
              </a:rPr>
            </a:br>
            <a:r>
              <a:rPr lang="sv-SE" sz="6000" dirty="0">
                <a:solidFill>
                  <a:schemeClr val="tx1"/>
                </a:solidFill>
              </a:rPr>
              <a:t>&amp;</a:t>
            </a:r>
            <a:br>
              <a:rPr lang="sv-SE" sz="6000" dirty="0">
                <a:solidFill>
                  <a:schemeClr val="tx1"/>
                </a:solidFill>
              </a:rPr>
            </a:br>
            <a:r>
              <a:rPr lang="sv-SE" sz="6000" dirty="0">
                <a:solidFill>
                  <a:schemeClr val="tx1"/>
                </a:solidFill>
              </a:rPr>
              <a:t>Samlingslokal-</a:t>
            </a:r>
            <a:br>
              <a:rPr lang="sv-SE" sz="6000" dirty="0">
                <a:solidFill>
                  <a:schemeClr val="tx1"/>
                </a:solidFill>
              </a:rPr>
            </a:br>
            <a:r>
              <a:rPr lang="sv-SE" sz="6000" dirty="0">
                <a:solidFill>
                  <a:schemeClr val="tx1"/>
                </a:solidFill>
              </a:rPr>
              <a:t>hållande föreningar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24DF18-8FA6-4D76-8965-1F30F6478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D6FE72-7649-44FA-878E-CA4208B0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50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E3B74-38F5-C5B5-138F-D7874960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580000" cy="2042841"/>
          </a:xfrm>
        </p:spPr>
        <p:txBody>
          <a:bodyPr anchor="t">
            <a:normAutofit/>
          </a:bodyPr>
          <a:lstStyle/>
          <a:p>
            <a:r>
              <a:rPr lang="sv-SE" sz="4100"/>
              <a:t>Anläggningsbidrag för samlingslokalhållande </a:t>
            </a:r>
            <a:br>
              <a:rPr lang="sv-SE" sz="4100"/>
            </a:br>
            <a:r>
              <a:rPr lang="sv-SE" sz="4100"/>
              <a:t>föreningar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0176D4D-2A2A-DBD7-93C8-7D884B38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1" name="Platshållare för bild 10" descr="En bild som visar gräs, utomhus, byggnad, växt">
            <a:extLst>
              <a:ext uri="{FF2B5EF4-FFF2-40B4-BE49-F238E27FC236}">
                <a16:creationId xmlns:a16="http://schemas.microsoft.com/office/drawing/2014/main" id="{18BEC892-A7B4-3456-5C94-BEAEB749D7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794" r="13616"/>
          <a:stretch/>
        </p:blipFill>
        <p:spPr>
          <a:xfrm>
            <a:off x="8060399" y="216000"/>
            <a:ext cx="3915601" cy="5921995"/>
          </a:xfr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7956B2-0A56-C6BD-5341-EE206931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424441"/>
            <a:ext cx="7506524" cy="35100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Vem kan söka?</a:t>
            </a:r>
            <a:r>
              <a:rPr lang="sv-SE" sz="1800" dirty="0"/>
              <a:t> Bidraget kan sökas av bidragsberättigade samlingslokalhållande föreningar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Villkor för stödet:</a:t>
            </a:r>
            <a:r>
              <a:rPr lang="sv-SE" sz="1800" dirty="0"/>
              <a:t> att anläggningen har ett kulturellt värde i kommunen, har en verksamhet som når en bred målgrupp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Bidraget söks för att driva, underhålla och utveckla ägd eller arrenderad anläggning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Bidraget är uppdelat i två delar, driftsbidrag för löpande kostnader och investeringsbidrag utveckling av föreningslokalerna. Bidraget täcker 2/3 av ansökt och godkänd investering.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Ansökningsperiod: </a:t>
            </a:r>
            <a:r>
              <a:rPr lang="sv-SE" sz="1800" dirty="0"/>
              <a:t>15 augusti – 15 september</a:t>
            </a:r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99530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gräs, växt, himmel&#10;&#10;Automatiskt genererad beskrivning">
            <a:extLst>
              <a:ext uri="{FF2B5EF4-FFF2-40B4-BE49-F238E27FC236}">
                <a16:creationId xmlns:a16="http://schemas.microsoft.com/office/drawing/2014/main" id="{57CF47CC-2E49-8936-46D5-EE14E690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>
          <a:xfrm>
            <a:off x="6210776" y="2046079"/>
            <a:ext cx="5767200" cy="4090121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9973A5-D1DB-D5AC-F6D5-F2BCD9EE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39" y="382479"/>
            <a:ext cx="10026435" cy="1606659"/>
          </a:xfrm>
        </p:spPr>
        <p:txBody>
          <a:bodyPr anchor="t">
            <a:normAutofit/>
          </a:bodyPr>
          <a:lstStyle/>
          <a:p>
            <a:r>
              <a:rPr lang="sv-SE" dirty="0"/>
              <a:t>Anläggningsbidrag till kulturföreningar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F88212-E306-6CCE-10F9-B8AB9D03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FCAAC2-A109-0DDC-BA46-37051BDFA6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253151"/>
                </a:solidFill>
              </a:rPr>
              <a:t>Vem kan söka?</a:t>
            </a:r>
            <a:r>
              <a:rPr lang="sv-SE" sz="1600" dirty="0">
                <a:solidFill>
                  <a:srgbClr val="253151"/>
                </a:solidFill>
              </a:rPr>
              <a:t> Bidraget kan sökas av bidragsberättigade kulturföreningar</a:t>
            </a:r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25315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253151"/>
                </a:solidFill>
              </a:rPr>
              <a:t>Villkor för stödet:</a:t>
            </a:r>
            <a:r>
              <a:rPr lang="sv-SE" sz="1600" dirty="0">
                <a:solidFill>
                  <a:srgbClr val="253151"/>
                </a:solidFill>
              </a:rPr>
              <a:t> att anläggningen har ett kulturellt värde i kommunen, har en verksamhet som når en bred målgrupp</a:t>
            </a:r>
            <a:endParaRPr lang="sv-SE" sz="1600" dirty="0">
              <a:solidFill>
                <a:srgbClr val="25315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253151"/>
                </a:solidFill>
              </a:rPr>
              <a:t>Bidraget söks för att driva, underhålla och bevara ägd eller arrenderad anläggning</a:t>
            </a:r>
            <a:endParaRPr lang="sv-SE" sz="1600" dirty="0">
              <a:solidFill>
                <a:srgbClr val="25315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253151"/>
                </a:solidFill>
              </a:rPr>
              <a:t>Bidraget är uppdelat i två delar, </a:t>
            </a:r>
            <a:r>
              <a:rPr lang="sv-SE" sz="1600" dirty="0">
                <a:solidFill>
                  <a:schemeClr val="tx1"/>
                </a:solidFill>
              </a:rPr>
              <a:t>driftsbidrag för löpande kostnader och investeringsbidrag utveckling av föreningslokalerna. Bidraget täcker 2/3 av ansökt och godkänd investering</a:t>
            </a:r>
            <a:endParaRPr lang="sv-SE" sz="16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253151"/>
                </a:solidFill>
              </a:rPr>
              <a:t>Ansökningsperiod: </a:t>
            </a:r>
            <a:r>
              <a:rPr lang="sv-SE" sz="1600" dirty="0">
                <a:solidFill>
                  <a:srgbClr val="253151"/>
                </a:solidFill>
              </a:rPr>
              <a:t>15 augusti – 15 september</a:t>
            </a:r>
            <a:endParaRPr lang="sv-SE" sz="1600" dirty="0">
              <a:solidFill>
                <a:srgbClr val="253151"/>
              </a:solidFill>
              <a:cs typeface="Arial"/>
            </a:endParaRPr>
          </a:p>
          <a:p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42027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8D50A-9EB2-946F-4993-0FECE64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580000" cy="2042841"/>
          </a:xfrm>
        </p:spPr>
        <p:txBody>
          <a:bodyPr anchor="t">
            <a:normAutofit/>
          </a:bodyPr>
          <a:lstStyle/>
          <a:p>
            <a:r>
              <a:rPr lang="sv-SE" dirty="0"/>
              <a:t>Verksamhetsbidrag till kulturföreningar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DCF8EE-A31C-AF18-DC0D-40B83D0B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3DD9C9-956B-0475-2795-05C06EDBE7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400" y="2077201"/>
            <a:ext cx="5580000" cy="2890800"/>
          </a:xfrm>
        </p:spPr>
        <p:txBody>
          <a:bodyPr>
            <a:normAutofit fontScale="85000" lnSpcReduction="20000"/>
          </a:bodyPr>
          <a:lstStyle/>
          <a:p>
            <a:r>
              <a:rPr lang="sv-SE" sz="2400" b="1" dirty="0"/>
              <a:t>Vem kan söka?</a:t>
            </a:r>
            <a:r>
              <a:rPr lang="sv-SE" sz="2400" dirty="0"/>
              <a:t> Bidraget kan sökas av bidragsberättigad kulturförening </a:t>
            </a:r>
          </a:p>
          <a:p>
            <a:endParaRPr lang="sv-SE" sz="2400" dirty="0"/>
          </a:p>
          <a:p>
            <a:r>
              <a:rPr lang="sv-SE" sz="2400" b="1" dirty="0"/>
              <a:t>Villkor för stödet: </a:t>
            </a:r>
            <a:r>
              <a:rPr lang="sv-SE" sz="2400" dirty="0"/>
              <a:t>regelbunden verksamhet för medlemmar vid minst 10 tillfällen/år</a:t>
            </a:r>
          </a:p>
          <a:p>
            <a:r>
              <a:rPr lang="sv-SE" sz="2400" dirty="0"/>
              <a:t>Att ge ett ekonomiskt stöd till verksamheten för att stimulera till ett brett kulturliv </a:t>
            </a:r>
          </a:p>
          <a:p>
            <a:endParaRPr lang="sv-SE" sz="2400" dirty="0">
              <a:solidFill>
                <a:srgbClr val="253151"/>
              </a:solidFill>
            </a:endParaRPr>
          </a:p>
          <a:p>
            <a:r>
              <a:rPr lang="sv-SE" sz="2400" b="1" dirty="0">
                <a:solidFill>
                  <a:srgbClr val="253151"/>
                </a:solidFill>
              </a:rPr>
              <a:t>Ansökningsperiod:</a:t>
            </a:r>
            <a:r>
              <a:rPr lang="sv-SE" sz="2400" dirty="0">
                <a:solidFill>
                  <a:srgbClr val="253151"/>
                </a:solidFill>
              </a:rPr>
              <a:t> </a:t>
            </a:r>
            <a:r>
              <a:rPr lang="sv-SE" sz="2400" dirty="0"/>
              <a:t>1 februari – 1 april </a:t>
            </a:r>
          </a:p>
          <a:p>
            <a:endParaRPr lang="sv-SE" sz="2200" dirty="0"/>
          </a:p>
        </p:txBody>
      </p:sp>
      <p:pic>
        <p:nvPicPr>
          <p:cNvPr id="6" name="Bildobjekt 5" descr="En bild som visar person, Människoansikte, träd, klädsel&#10;&#10;Automatiskt genererad beskrivning">
            <a:extLst>
              <a:ext uri="{FF2B5EF4-FFF2-40B4-BE49-F238E27FC236}">
                <a16:creationId xmlns:a16="http://schemas.microsoft.com/office/drawing/2014/main" id="{1AF55B7A-A85F-A87F-149B-CA24C19C1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r="5996" b="1"/>
          <a:stretch/>
        </p:blipFill>
        <p:spPr>
          <a:xfrm>
            <a:off x="6096000" y="216095"/>
            <a:ext cx="5863323" cy="5921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4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AC64D1-45B9-6B17-F6D0-2B52FF78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580000" cy="2042841"/>
          </a:xfrm>
        </p:spPr>
        <p:txBody>
          <a:bodyPr anchor="t">
            <a:normAutofit/>
          </a:bodyPr>
          <a:lstStyle/>
          <a:p>
            <a:r>
              <a:rPr lang="sv-SE" dirty="0"/>
              <a:t>Programbidrag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857C54E-0629-E919-E598-1CBE41A3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6" name="Bildobjekt 5" descr="En bild som visar klädsel, utomhus, person, Människoansikte&#10;&#10;Automatiskt genererad beskrivning">
            <a:extLst>
              <a:ext uri="{FF2B5EF4-FFF2-40B4-BE49-F238E27FC236}">
                <a16:creationId xmlns:a16="http://schemas.microsoft.com/office/drawing/2014/main" id="{2A4351C6-F36D-EFBF-F19E-4EA5CC3F1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17707" b="1"/>
          <a:stretch/>
        </p:blipFill>
        <p:spPr>
          <a:xfrm>
            <a:off x="6112677" y="216000"/>
            <a:ext cx="5863323" cy="5921995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81134B-F11C-2DB2-3B5E-C1CB3B580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1448017"/>
            <a:ext cx="5580000" cy="3457960"/>
          </a:xfrm>
        </p:spPr>
        <p:txBody>
          <a:bodyPr>
            <a:normAutofit lnSpcReduction="10000"/>
          </a:bodyPr>
          <a:lstStyle/>
          <a:p>
            <a:r>
              <a:rPr lang="sv-SE" sz="1800" b="1" dirty="0"/>
              <a:t>Vem kan söka?</a:t>
            </a:r>
            <a:r>
              <a:rPr lang="sv-SE" sz="1800" dirty="0"/>
              <a:t> Bidraget kan sökas av en kulturförening eller annan arrangör </a:t>
            </a:r>
            <a:br>
              <a:rPr lang="sv-SE" sz="1800" dirty="0"/>
            </a:br>
            <a:r>
              <a:rPr lang="sv-SE" sz="1800" i="1" dirty="0"/>
              <a:t>Man behöver inte vara registrerad som ideell kulturförening </a:t>
            </a:r>
            <a:endParaRPr lang="sv-SE" sz="1800" i="1" dirty="0">
              <a:cs typeface="Arial"/>
            </a:endParaRPr>
          </a:p>
          <a:p>
            <a:endParaRPr lang="sv-SE" sz="1800" i="1" dirty="0"/>
          </a:p>
          <a:p>
            <a:r>
              <a:rPr lang="sv-SE" sz="1800" b="1" dirty="0"/>
              <a:t>Villkor för stödet: </a:t>
            </a:r>
            <a:r>
              <a:rPr lang="sv-SE" sz="1800" dirty="0"/>
              <a:t>program inom konstarterna, scenkonst, bildkonst, film/foto, litteratur eller kulturarv</a:t>
            </a:r>
            <a:br>
              <a:rPr lang="sv-SE" sz="1800" dirty="0"/>
            </a:br>
            <a:r>
              <a:rPr lang="sv-SE" sz="1800" dirty="0"/>
              <a:t>Håller god kvalitet. Är offentligt för allmänheten. </a:t>
            </a:r>
            <a:endParaRPr lang="sv-SE" sz="1800" dirty="0">
              <a:cs typeface="Arial"/>
            </a:endParaRPr>
          </a:p>
          <a:p>
            <a:endParaRPr lang="sv-SE" sz="1800" dirty="0"/>
          </a:p>
          <a:p>
            <a:r>
              <a:rPr lang="sv-SE" sz="1800" b="1" dirty="0"/>
              <a:t>Ansökningsperiod:</a:t>
            </a:r>
            <a:r>
              <a:rPr lang="sv-SE" sz="1800" dirty="0"/>
              <a:t> Bidraget kan sökas fyra gånger per år. Var ute i god tid med din ansökan.</a:t>
            </a:r>
            <a:endParaRPr lang="sv-SE" sz="1800" dirty="0">
              <a:cs typeface="Arial"/>
            </a:endParaRPr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87048209"/>
      </p:ext>
    </p:extLst>
  </p:cSld>
  <p:clrMapOvr>
    <a:masterClrMapping/>
  </p:clrMapOvr>
</p:sld>
</file>

<file path=ppt/theme/theme1.xml><?xml version="1.0" encoding="utf-8"?>
<a:theme xmlns:a="http://schemas.openxmlformats.org/drawingml/2006/main" name="Norrtälje Grundmall ">
  <a:themeElements>
    <a:clrScheme name="Norrtälje grö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AEBD15"/>
      </a:accent2>
      <a:accent3>
        <a:srgbClr val="789F2E"/>
      </a:accent3>
      <a:accent4>
        <a:srgbClr val="B2DCD6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FE6BB9DD-C623-4722-B5B9-986BFD049DC4}"/>
    </a:ext>
  </a:extLst>
</a:theme>
</file>

<file path=ppt/theme/theme2.xml><?xml version="1.0" encoding="utf-8"?>
<a:theme xmlns:a="http://schemas.openxmlformats.org/drawingml/2006/main" name="Norrtälje turkos">
  <a:themeElements>
    <a:clrScheme name="Norrtälje turk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58B0B7"/>
      </a:accent2>
      <a:accent3>
        <a:srgbClr val="388585"/>
      </a:accent3>
      <a:accent4>
        <a:srgbClr val="D2C5E2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67DB1319-78CA-42FE-8189-301CE616A764}"/>
    </a:ext>
  </a:extLst>
</a:theme>
</file>

<file path=ppt/theme/theme3.xml><?xml version="1.0" encoding="utf-8"?>
<a:theme xmlns:a="http://schemas.openxmlformats.org/drawingml/2006/main" name="Norrtälje lila">
  <a:themeElements>
    <a:clrScheme name="Norrtälje lil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C57EAE"/>
      </a:accent2>
      <a:accent3>
        <a:srgbClr val="904896"/>
      </a:accent3>
      <a:accent4>
        <a:srgbClr val="F5B3BD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2701C021-FDB5-4FA9-A062-59324537B622}"/>
    </a:ext>
  </a:extLst>
</a:theme>
</file>

<file path=ppt/theme/theme4.xml><?xml version="1.0" encoding="utf-8"?>
<a:theme xmlns:a="http://schemas.openxmlformats.org/drawingml/2006/main" name="Norrtälje röd">
  <a:themeElements>
    <a:clrScheme name="Norrtälje rö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E24F36"/>
      </a:accent2>
      <a:accent3>
        <a:srgbClr val="C51A1B"/>
      </a:accent3>
      <a:accent4>
        <a:srgbClr val="FAC07E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83414FF0-204B-46D5-9EE7-631E67DF1554}"/>
    </a:ext>
  </a:extLst>
</a:theme>
</file>

<file path=ppt/theme/theme5.xml><?xml version="1.0" encoding="utf-8"?>
<a:theme xmlns:a="http://schemas.openxmlformats.org/drawingml/2006/main" name="Norrtälje orange">
  <a:themeElements>
    <a:clrScheme name="Norrtälje oran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F07E26"/>
      </a:accent2>
      <a:accent3>
        <a:srgbClr val="C45F19"/>
      </a:accent3>
      <a:accent4>
        <a:srgbClr val="FFEC8D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2A9008CB-0289-4C2C-9F6C-9188A4D0FC2E}"/>
    </a:ext>
  </a:extLst>
</a:theme>
</file>

<file path=ppt/theme/theme6.xml><?xml version="1.0" encoding="utf-8"?>
<a:theme xmlns:a="http://schemas.openxmlformats.org/drawingml/2006/main" name="Norrtälje gul">
  <a:themeElements>
    <a:clrScheme name="Norrtälje gu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F2B700"/>
      </a:accent2>
      <a:accent3>
        <a:srgbClr val="CBA20E"/>
      </a:accent3>
      <a:accent4>
        <a:srgbClr val="CEE2B0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719EF265-A685-4E47-B584-6AFE888372FF}"/>
    </a:ext>
  </a:extLst>
</a:theme>
</file>

<file path=ppt/theme/theme7.xml><?xml version="1.0" encoding="utf-8"?>
<a:theme xmlns:a="http://schemas.openxmlformats.org/drawingml/2006/main" name="Norrtälje blå">
  <a:themeElements>
    <a:clrScheme name="Norrtälje bl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AEBD15"/>
      </a:accent2>
      <a:accent3>
        <a:srgbClr val="58B0B7"/>
      </a:accent3>
      <a:accent4>
        <a:srgbClr val="C57EAE"/>
      </a:accent4>
      <a:accent5>
        <a:srgbClr val="E24F36"/>
      </a:accent5>
      <a:accent6>
        <a:srgbClr val="F2B700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ACC8C3A9-DABD-41BB-9A76-7F5A11F01034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</TotalTime>
  <Words>296</Words>
  <Application>Microsoft Office PowerPoint</Application>
  <PresentationFormat>Bredbild</PresentationFormat>
  <Paragraphs>33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5</vt:i4>
      </vt:variant>
    </vt:vector>
  </HeadingPairs>
  <TitlesOfParts>
    <vt:vector size="14" baseType="lpstr">
      <vt:lpstr>Arial</vt:lpstr>
      <vt:lpstr>Calibri</vt:lpstr>
      <vt:lpstr>Norrtälje Grundmall </vt:lpstr>
      <vt:lpstr>Norrtälje turkos</vt:lpstr>
      <vt:lpstr>Norrtälje lila</vt:lpstr>
      <vt:lpstr>Norrtälje röd</vt:lpstr>
      <vt:lpstr>Norrtälje orange</vt:lpstr>
      <vt:lpstr>Norrtälje gul</vt:lpstr>
      <vt:lpstr>Norrtälje blå</vt:lpstr>
      <vt:lpstr>Bidrag till Kulturföreningar  &amp; Samlingslokal- hållande föreningar </vt:lpstr>
      <vt:lpstr>Anläggningsbidrag för samlingslokalhållande  föreningar</vt:lpstr>
      <vt:lpstr>Anläggningsbidrag till kulturföreningar</vt:lpstr>
      <vt:lpstr>Verksamhetsbidrag till kulturföreningar</vt:lpstr>
      <vt:lpstr>Programbidrag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Bidrag till Kulturföreningar</dc:title>
  <dc:subject>Grundmall</dc:subject>
  <dc:creator>Eva Rosén Lundqvist</dc:creator>
  <cp:lastModifiedBy>Eva Rosén Lundqvist</cp:lastModifiedBy>
  <cp:revision>2</cp:revision>
  <dcterms:created xsi:type="dcterms:W3CDTF">2024-02-29T12:01:18Z</dcterms:created>
  <dcterms:modified xsi:type="dcterms:W3CDTF">2024-03-18T14:35:33Z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d6304a-1c2b-429b-a6dd-ad4974a9fab1_Enabled">
    <vt:lpwstr>true</vt:lpwstr>
  </property>
  <property fmtid="{D5CDD505-2E9C-101B-9397-08002B2CF9AE}" pid="3" name="MSIP_Label_28d6304a-1c2b-429b-a6dd-ad4974a9fab1_SetDate">
    <vt:lpwstr>2024-02-29T12:35:19Z</vt:lpwstr>
  </property>
  <property fmtid="{D5CDD505-2E9C-101B-9397-08002B2CF9AE}" pid="4" name="MSIP_Label_28d6304a-1c2b-429b-a6dd-ad4974a9fab1_Method">
    <vt:lpwstr>Standard</vt:lpwstr>
  </property>
  <property fmtid="{D5CDD505-2E9C-101B-9397-08002B2CF9AE}" pid="5" name="MSIP_Label_28d6304a-1c2b-429b-a6dd-ad4974a9fab1_Name">
    <vt:lpwstr>Öppen</vt:lpwstr>
  </property>
  <property fmtid="{D5CDD505-2E9C-101B-9397-08002B2CF9AE}" pid="6" name="MSIP_Label_28d6304a-1c2b-429b-a6dd-ad4974a9fab1_SiteId">
    <vt:lpwstr>31b3021d-00ad-4df1-b2ee-3eca7c4987ed</vt:lpwstr>
  </property>
  <property fmtid="{D5CDD505-2E9C-101B-9397-08002B2CF9AE}" pid="7" name="MSIP_Label_28d6304a-1c2b-429b-a6dd-ad4974a9fab1_ActionId">
    <vt:lpwstr>068f379f-8d8d-4a95-bb7c-60a669800fcb</vt:lpwstr>
  </property>
  <property fmtid="{D5CDD505-2E9C-101B-9397-08002B2CF9AE}" pid="8" name="MSIP_Label_28d6304a-1c2b-429b-a6dd-ad4974a9fab1_ContentBits">
    <vt:lpwstr>0</vt:lpwstr>
  </property>
</Properties>
</file>